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260" r:id="rId3"/>
    <p:sldId id="294" r:id="rId4"/>
    <p:sldId id="261" r:id="rId5"/>
    <p:sldId id="289" r:id="rId6"/>
    <p:sldId id="290" r:id="rId7"/>
    <p:sldId id="291" r:id="rId8"/>
    <p:sldId id="292" r:id="rId9"/>
    <p:sldId id="302" r:id="rId10"/>
    <p:sldId id="293" r:id="rId11"/>
    <p:sldId id="295" r:id="rId12"/>
    <p:sldId id="296" r:id="rId13"/>
    <p:sldId id="297" r:id="rId14"/>
    <p:sldId id="298" r:id="rId15"/>
    <p:sldId id="274" r:id="rId16"/>
    <p:sldId id="300" r:id="rId17"/>
    <p:sldId id="301" r:id="rId18"/>
    <p:sldId id="267" r:id="rId19"/>
    <p:sldId id="269" r:id="rId20"/>
    <p:sldId id="303" r:id="rId21"/>
    <p:sldId id="304" r:id="rId22"/>
    <p:sldId id="259" r:id="rId2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45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2" d="100"/>
          <a:sy n="112" d="100"/>
        </p:scale>
        <p:origin x="1584" y="1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572361-EB8B-44DF-A21E-3FEF48ABFEF3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DE0AC77-8284-4E9F-8BAA-56F90931C058}">
      <dgm:prSet phldrT="[텍스트]"/>
      <dgm:spPr/>
      <dgm:t>
        <a:bodyPr/>
        <a:lstStyle/>
        <a:p>
          <a:pPr latinLnBrk="1"/>
          <a:r>
            <a:rPr lang="ko-KR" altLang="en-US" b="1" dirty="0" smtClean="0"/>
            <a:t>소제목을 입력하세요</a:t>
          </a:r>
          <a:endParaRPr lang="ko-KR" altLang="en-US" dirty="0"/>
        </a:p>
      </dgm:t>
    </dgm:pt>
    <dgm:pt modelId="{20B5FA60-63FD-4199-8B40-B55A822B7746}" type="par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F418DA0A-5FE0-435A-9A26-A0D4F40575C6}" type="sibTrans" cxnId="{7FBEDB83-4896-44A5-AF3E-8490A9A80A30}">
      <dgm:prSet/>
      <dgm:spPr/>
      <dgm:t>
        <a:bodyPr/>
        <a:lstStyle/>
        <a:p>
          <a:pPr latinLnBrk="1"/>
          <a:endParaRPr lang="ko-KR" altLang="en-US"/>
        </a:p>
      </dgm:t>
    </dgm:pt>
    <dgm:pt modelId="{CD4A76C2-0967-4032-9E9C-36AEC9551777}">
      <dgm:prSet/>
      <dgm:spPr/>
      <dgm:t>
        <a:bodyPr/>
        <a:lstStyle/>
        <a:p>
          <a:pPr latinLnBrk="1"/>
          <a:r>
            <a:rPr lang="ko-KR" altLang="en-US" b="1" dirty="0" smtClean="0"/>
            <a:t>소제목을 입력하세요</a:t>
          </a:r>
          <a:endParaRPr lang="en-US" altLang="ko-KR" b="1" dirty="0"/>
        </a:p>
      </dgm:t>
    </dgm:pt>
    <dgm:pt modelId="{3C91E97B-BA4F-421F-BAFE-19DC2D18A8B9}" type="parTrans" cxnId="{BBECA5A0-7C19-4B2A-8B57-160C90F3F221}">
      <dgm:prSet/>
      <dgm:spPr/>
      <dgm:t>
        <a:bodyPr/>
        <a:lstStyle/>
        <a:p>
          <a:pPr latinLnBrk="1"/>
          <a:endParaRPr lang="ko-KR" altLang="en-US"/>
        </a:p>
      </dgm:t>
    </dgm:pt>
    <dgm:pt modelId="{E8D169DE-C265-4C5A-8AC9-07F7737DF382}" type="sibTrans" cxnId="{BBECA5A0-7C19-4B2A-8B57-160C90F3F221}">
      <dgm:prSet/>
      <dgm:spPr/>
      <dgm:t>
        <a:bodyPr/>
        <a:lstStyle/>
        <a:p>
          <a:pPr latinLnBrk="1"/>
          <a:endParaRPr lang="ko-KR" altLang="en-US"/>
        </a:p>
      </dgm:t>
    </dgm:pt>
    <dgm:pt modelId="{A3326A00-4586-4F5E-BF73-98DB78AB97E6}">
      <dgm:prSet phldrT="[텍스트]"/>
      <dgm:spPr/>
      <dgm:t>
        <a:bodyPr/>
        <a:lstStyle/>
        <a:p>
          <a:pPr latinLnBrk="1"/>
          <a:r>
            <a:rPr lang="en-US" altLang="ko-KR" b="1" dirty="0" smtClean="0"/>
            <a:t> </a:t>
          </a:r>
          <a:r>
            <a:rPr lang="ko-KR" altLang="en-US" b="1" dirty="0" smtClean="0"/>
            <a:t>내용을 입력하세요</a:t>
          </a:r>
          <a:endParaRPr lang="ko-KR" altLang="en-US" dirty="0"/>
        </a:p>
      </dgm:t>
    </dgm:pt>
    <dgm:pt modelId="{58F5EB1D-5E93-49AA-815F-82D702490146}" type="par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6A3F34EE-D280-4207-9880-D59284EE49FC}" type="sibTrans" cxnId="{B5E54D0D-0FFC-46F5-832D-E8CD3EA3402C}">
      <dgm:prSet/>
      <dgm:spPr/>
      <dgm:t>
        <a:bodyPr/>
        <a:lstStyle/>
        <a:p>
          <a:pPr latinLnBrk="1"/>
          <a:endParaRPr lang="ko-KR" altLang="en-US"/>
        </a:p>
      </dgm:t>
    </dgm:pt>
    <dgm:pt modelId="{9A3F9818-FCBB-4955-9A0A-1A572A137B7C}">
      <dgm:prSet/>
      <dgm:spPr/>
      <dgm:t>
        <a:bodyPr/>
        <a:lstStyle/>
        <a:p>
          <a:pPr latinLnBrk="1"/>
          <a:r>
            <a:rPr lang="en-US" altLang="ko-KR" b="1" dirty="0" smtClean="0"/>
            <a:t>  </a:t>
          </a:r>
          <a:r>
            <a:rPr lang="ko-KR" altLang="en-US" b="1" dirty="0" smtClean="0"/>
            <a:t>내용을 입력하세요</a:t>
          </a:r>
          <a:endParaRPr lang="en-US" altLang="ko-KR" b="1" dirty="0"/>
        </a:p>
      </dgm:t>
    </dgm:pt>
    <dgm:pt modelId="{F937D80B-1553-438D-B767-92FD9F0B2FD2}" type="parTrans" cxnId="{5D77D1A4-98D2-4C14-ABFB-DA6382EFFC4D}">
      <dgm:prSet/>
      <dgm:spPr/>
      <dgm:t>
        <a:bodyPr/>
        <a:lstStyle/>
        <a:p>
          <a:pPr latinLnBrk="1"/>
          <a:endParaRPr lang="ko-KR" altLang="en-US"/>
        </a:p>
      </dgm:t>
    </dgm:pt>
    <dgm:pt modelId="{9A326955-CE83-46E2-8B0B-9FA4BDC81BF1}" type="sibTrans" cxnId="{5D77D1A4-98D2-4C14-ABFB-DA6382EFFC4D}">
      <dgm:prSet/>
      <dgm:spPr/>
      <dgm:t>
        <a:bodyPr/>
        <a:lstStyle/>
        <a:p>
          <a:pPr latinLnBrk="1"/>
          <a:endParaRPr lang="ko-KR" altLang="en-US"/>
        </a:p>
      </dgm:t>
    </dgm:pt>
    <dgm:pt modelId="{37F55DF3-3573-441E-988D-A26B3A8835BC}">
      <dgm:prSet phldrT="[텍스트]"/>
      <dgm:spPr/>
      <dgm:t>
        <a:bodyPr/>
        <a:lstStyle/>
        <a:p>
          <a:pPr latinLnBrk="1"/>
          <a:r>
            <a:rPr lang="en-US" altLang="ko-KR" b="1" smtClean="0"/>
            <a:t> </a:t>
          </a:r>
          <a:r>
            <a:rPr lang="ko-KR" altLang="en-US" b="1" smtClean="0"/>
            <a:t>내용을 입력하세요</a:t>
          </a:r>
          <a:endParaRPr lang="ko-KR" altLang="en-US" dirty="0"/>
        </a:p>
      </dgm:t>
    </dgm:pt>
    <dgm:pt modelId="{A8C331CD-C029-4FFD-B6EB-461108CF584A}" type="parTrans" cxnId="{BBEEC379-4EF8-4FCF-BA49-3B96AD4D2372}">
      <dgm:prSet/>
      <dgm:spPr/>
      <dgm:t>
        <a:bodyPr/>
        <a:lstStyle/>
        <a:p>
          <a:pPr latinLnBrk="1"/>
          <a:endParaRPr lang="ko-KR" altLang="en-US"/>
        </a:p>
      </dgm:t>
    </dgm:pt>
    <dgm:pt modelId="{ADD842DF-480C-4A54-A821-26464B1A6C22}" type="sibTrans" cxnId="{BBEEC379-4EF8-4FCF-BA49-3B96AD4D2372}">
      <dgm:prSet/>
      <dgm:spPr/>
      <dgm:t>
        <a:bodyPr/>
        <a:lstStyle/>
        <a:p>
          <a:pPr latinLnBrk="1"/>
          <a:endParaRPr lang="ko-KR" altLang="en-US"/>
        </a:p>
      </dgm:t>
    </dgm:pt>
    <dgm:pt modelId="{0AC2A721-5E78-4601-87C8-018DF74DD5A6}">
      <dgm:prSet phldrT="[텍스트]"/>
      <dgm:spPr/>
      <dgm:t>
        <a:bodyPr/>
        <a:lstStyle/>
        <a:p>
          <a:pPr latinLnBrk="1"/>
          <a:r>
            <a:rPr lang="en-US" altLang="ko-KR" b="1" smtClean="0"/>
            <a:t> </a:t>
          </a:r>
          <a:r>
            <a:rPr lang="ko-KR" altLang="en-US" b="1" smtClean="0"/>
            <a:t>내용을 입력하세요</a:t>
          </a:r>
          <a:endParaRPr lang="ko-KR" altLang="en-US" dirty="0"/>
        </a:p>
      </dgm:t>
    </dgm:pt>
    <dgm:pt modelId="{67317FFD-2874-44AE-9EA9-6A5097AF440C}" type="parTrans" cxnId="{28F302E7-41AB-4D71-9B42-C2702897BD80}">
      <dgm:prSet/>
      <dgm:spPr/>
      <dgm:t>
        <a:bodyPr/>
        <a:lstStyle/>
        <a:p>
          <a:pPr latinLnBrk="1"/>
          <a:endParaRPr lang="ko-KR" altLang="en-US"/>
        </a:p>
      </dgm:t>
    </dgm:pt>
    <dgm:pt modelId="{125F04C1-0F71-4F66-B48D-16CE58397E1F}" type="sibTrans" cxnId="{28F302E7-41AB-4D71-9B42-C2702897BD80}">
      <dgm:prSet/>
      <dgm:spPr/>
      <dgm:t>
        <a:bodyPr/>
        <a:lstStyle/>
        <a:p>
          <a:pPr latinLnBrk="1"/>
          <a:endParaRPr lang="ko-KR" altLang="en-US"/>
        </a:p>
      </dgm:t>
    </dgm:pt>
    <dgm:pt modelId="{A29DBE91-7DAC-49BB-A4DE-44A206F45F22}">
      <dgm:prSet phldrT="[텍스트]"/>
      <dgm:spPr/>
      <dgm:t>
        <a:bodyPr/>
        <a:lstStyle/>
        <a:p>
          <a:pPr latinLnBrk="1"/>
          <a:r>
            <a:rPr lang="en-US" altLang="ko-KR" b="1" dirty="0" smtClean="0"/>
            <a:t> </a:t>
          </a:r>
          <a:r>
            <a:rPr lang="ko-KR" altLang="en-US" b="1" dirty="0" smtClean="0"/>
            <a:t>내용을 입력하세요</a:t>
          </a:r>
          <a:endParaRPr lang="ko-KR" altLang="en-US" dirty="0"/>
        </a:p>
      </dgm:t>
    </dgm:pt>
    <dgm:pt modelId="{6B115BCA-E687-4C82-9B4E-3071D916F89E}" type="parTrans" cxnId="{E61C8F2B-CE70-43C2-8374-F58534C4112B}">
      <dgm:prSet/>
      <dgm:spPr/>
      <dgm:t>
        <a:bodyPr/>
        <a:lstStyle/>
        <a:p>
          <a:pPr latinLnBrk="1"/>
          <a:endParaRPr lang="ko-KR" altLang="en-US"/>
        </a:p>
      </dgm:t>
    </dgm:pt>
    <dgm:pt modelId="{3A69A711-D3A9-4A98-A4F7-9D297BCEB203}" type="sibTrans" cxnId="{E61C8F2B-CE70-43C2-8374-F58534C4112B}">
      <dgm:prSet/>
      <dgm:spPr/>
      <dgm:t>
        <a:bodyPr/>
        <a:lstStyle/>
        <a:p>
          <a:pPr latinLnBrk="1"/>
          <a:endParaRPr lang="ko-KR" altLang="en-US"/>
        </a:p>
      </dgm:t>
    </dgm:pt>
    <dgm:pt modelId="{0A728E47-8596-4AC3-9733-5EB5F79BC2FF}">
      <dgm:prSet phldrT="[텍스트]"/>
      <dgm:spPr/>
      <dgm:t>
        <a:bodyPr/>
        <a:lstStyle/>
        <a:p>
          <a:pPr latinLnBrk="1"/>
          <a:r>
            <a:rPr lang="en-US" altLang="ko-KR" b="1" smtClean="0"/>
            <a:t> </a:t>
          </a:r>
          <a:r>
            <a:rPr lang="ko-KR" altLang="en-US" b="1" smtClean="0"/>
            <a:t>내용을 입력하세요</a:t>
          </a:r>
          <a:endParaRPr lang="en-US" altLang="ko-KR" b="1" dirty="0"/>
        </a:p>
      </dgm:t>
    </dgm:pt>
    <dgm:pt modelId="{7983C4B5-EAB8-47EE-B7D9-451AD1DA70AE}" type="parTrans" cxnId="{05DBB219-13B3-452B-A96A-C7A8A1FCFD9C}">
      <dgm:prSet/>
      <dgm:spPr/>
      <dgm:t>
        <a:bodyPr/>
        <a:lstStyle/>
        <a:p>
          <a:pPr latinLnBrk="1"/>
          <a:endParaRPr lang="ko-KR" altLang="en-US"/>
        </a:p>
      </dgm:t>
    </dgm:pt>
    <dgm:pt modelId="{98915F45-0786-4A9A-B8A7-172A81557979}" type="sibTrans" cxnId="{05DBB219-13B3-452B-A96A-C7A8A1FCFD9C}">
      <dgm:prSet/>
      <dgm:spPr/>
      <dgm:t>
        <a:bodyPr/>
        <a:lstStyle/>
        <a:p>
          <a:pPr latinLnBrk="1"/>
          <a:endParaRPr lang="ko-KR" altLang="en-US"/>
        </a:p>
      </dgm:t>
    </dgm:pt>
    <dgm:pt modelId="{6FB7898E-F165-4628-8189-1548D03B0D8C}" type="pres">
      <dgm:prSet presAssocID="{1C572361-EB8B-44DF-A21E-3FEF48ABFEF3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6883D07-F9FA-453F-B443-43457B442261}" type="pres">
      <dgm:prSet presAssocID="{8DE0AC77-8284-4E9F-8BAA-56F90931C058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5FABF5-F038-4493-9853-9EE72ED15887}" type="pres">
      <dgm:prSet presAssocID="{8DE0AC77-8284-4E9F-8BAA-56F90931C058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CA69EE7-7518-452A-9B05-6BBFE7933FCF}" type="pres">
      <dgm:prSet presAssocID="{CD4A76C2-0967-4032-9E9C-36AEC9551777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BF8E976-FB6D-4F3E-929E-7096ED7134CB}" type="pres">
      <dgm:prSet presAssocID="{CD4A76C2-0967-4032-9E9C-36AEC9551777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8A9AA0F-F63E-4E24-B61C-E809170446E1}" type="presOf" srcId="{9A3F9818-FCBB-4955-9A0A-1A572A137B7C}" destId="{1BF8E976-FB6D-4F3E-929E-7096ED7134CB}" srcOrd="0" destOrd="0" presId="urn:microsoft.com/office/officeart/2005/8/layout/vList2"/>
    <dgm:cxn modelId="{BBEEC379-4EF8-4FCF-BA49-3B96AD4D2372}" srcId="{8DE0AC77-8284-4E9F-8BAA-56F90931C058}" destId="{37F55DF3-3573-441E-988D-A26B3A8835BC}" srcOrd="1" destOrd="0" parTransId="{A8C331CD-C029-4FFD-B6EB-461108CF584A}" sibTransId="{ADD842DF-480C-4A54-A821-26464B1A6C22}"/>
    <dgm:cxn modelId="{E61C8F2B-CE70-43C2-8374-F58534C4112B}" srcId="{8DE0AC77-8284-4E9F-8BAA-56F90931C058}" destId="{A29DBE91-7DAC-49BB-A4DE-44A206F45F22}" srcOrd="3" destOrd="0" parTransId="{6B115BCA-E687-4C82-9B4E-3071D916F89E}" sibTransId="{3A69A711-D3A9-4A98-A4F7-9D297BCEB203}"/>
    <dgm:cxn modelId="{BBECA5A0-7C19-4B2A-8B57-160C90F3F221}" srcId="{1C572361-EB8B-44DF-A21E-3FEF48ABFEF3}" destId="{CD4A76C2-0967-4032-9E9C-36AEC9551777}" srcOrd="1" destOrd="0" parTransId="{3C91E97B-BA4F-421F-BAFE-19DC2D18A8B9}" sibTransId="{E8D169DE-C265-4C5A-8AC9-07F7737DF382}"/>
    <dgm:cxn modelId="{81F15A00-9B83-45AC-A4B0-16D3557F0CD5}" type="presOf" srcId="{A29DBE91-7DAC-49BB-A4DE-44A206F45F22}" destId="{7B5FABF5-F038-4493-9853-9EE72ED15887}" srcOrd="0" destOrd="3" presId="urn:microsoft.com/office/officeart/2005/8/layout/vList2"/>
    <dgm:cxn modelId="{B5E54D0D-0FFC-46F5-832D-E8CD3EA3402C}" srcId="{8DE0AC77-8284-4E9F-8BAA-56F90931C058}" destId="{A3326A00-4586-4F5E-BF73-98DB78AB97E6}" srcOrd="0" destOrd="0" parTransId="{58F5EB1D-5E93-49AA-815F-82D702490146}" sibTransId="{6A3F34EE-D280-4207-9880-D59284EE49FC}"/>
    <dgm:cxn modelId="{CB3F78FE-78AE-4BAA-9002-3F0D5881F3F8}" type="presOf" srcId="{8DE0AC77-8284-4E9F-8BAA-56F90931C058}" destId="{36883D07-F9FA-453F-B443-43457B442261}" srcOrd="0" destOrd="0" presId="urn:microsoft.com/office/officeart/2005/8/layout/vList2"/>
    <dgm:cxn modelId="{28F302E7-41AB-4D71-9B42-C2702897BD80}" srcId="{8DE0AC77-8284-4E9F-8BAA-56F90931C058}" destId="{0AC2A721-5E78-4601-87C8-018DF74DD5A6}" srcOrd="2" destOrd="0" parTransId="{67317FFD-2874-44AE-9EA9-6A5097AF440C}" sibTransId="{125F04C1-0F71-4F66-B48D-16CE58397E1F}"/>
    <dgm:cxn modelId="{B154B960-076A-4C53-B580-D8418656F738}" type="presOf" srcId="{0AC2A721-5E78-4601-87C8-018DF74DD5A6}" destId="{7B5FABF5-F038-4493-9853-9EE72ED15887}" srcOrd="0" destOrd="2" presId="urn:microsoft.com/office/officeart/2005/8/layout/vList2"/>
    <dgm:cxn modelId="{93DAC954-B0D9-46DE-B5E4-E19D94670012}" type="presOf" srcId="{0A728E47-8596-4AC3-9733-5EB5F79BC2FF}" destId="{1BF8E976-FB6D-4F3E-929E-7096ED7134CB}" srcOrd="0" destOrd="1" presId="urn:microsoft.com/office/officeart/2005/8/layout/vList2"/>
    <dgm:cxn modelId="{83B9C92F-B150-4CE7-B48E-3EA4CBAA8F45}" type="presOf" srcId="{37F55DF3-3573-441E-988D-A26B3A8835BC}" destId="{7B5FABF5-F038-4493-9853-9EE72ED15887}" srcOrd="0" destOrd="1" presId="urn:microsoft.com/office/officeart/2005/8/layout/vList2"/>
    <dgm:cxn modelId="{114D3AB9-1BEE-4EE4-AA59-629974985474}" type="presOf" srcId="{A3326A00-4586-4F5E-BF73-98DB78AB97E6}" destId="{7B5FABF5-F038-4493-9853-9EE72ED15887}" srcOrd="0" destOrd="0" presId="urn:microsoft.com/office/officeart/2005/8/layout/vList2"/>
    <dgm:cxn modelId="{A7645918-67C4-4ADC-B7C3-FC729116D254}" type="presOf" srcId="{CD4A76C2-0967-4032-9E9C-36AEC9551777}" destId="{DCA69EE7-7518-452A-9B05-6BBFE7933FCF}" srcOrd="0" destOrd="0" presId="urn:microsoft.com/office/officeart/2005/8/layout/vList2"/>
    <dgm:cxn modelId="{465444B1-2779-460E-9DFC-0E643534B9C8}" type="presOf" srcId="{1C572361-EB8B-44DF-A21E-3FEF48ABFEF3}" destId="{6FB7898E-F165-4628-8189-1548D03B0D8C}" srcOrd="0" destOrd="0" presId="urn:microsoft.com/office/officeart/2005/8/layout/vList2"/>
    <dgm:cxn modelId="{05DBB219-13B3-452B-A96A-C7A8A1FCFD9C}" srcId="{CD4A76C2-0967-4032-9E9C-36AEC9551777}" destId="{0A728E47-8596-4AC3-9733-5EB5F79BC2FF}" srcOrd="1" destOrd="0" parTransId="{7983C4B5-EAB8-47EE-B7D9-451AD1DA70AE}" sibTransId="{98915F45-0786-4A9A-B8A7-172A81557979}"/>
    <dgm:cxn modelId="{5D77D1A4-98D2-4C14-ABFB-DA6382EFFC4D}" srcId="{CD4A76C2-0967-4032-9E9C-36AEC9551777}" destId="{9A3F9818-FCBB-4955-9A0A-1A572A137B7C}" srcOrd="0" destOrd="0" parTransId="{F937D80B-1553-438D-B767-92FD9F0B2FD2}" sibTransId="{9A326955-CE83-46E2-8B0B-9FA4BDC81BF1}"/>
    <dgm:cxn modelId="{7FBEDB83-4896-44A5-AF3E-8490A9A80A30}" srcId="{1C572361-EB8B-44DF-A21E-3FEF48ABFEF3}" destId="{8DE0AC77-8284-4E9F-8BAA-56F90931C058}" srcOrd="0" destOrd="0" parTransId="{20B5FA60-63FD-4199-8B40-B55A822B7746}" sibTransId="{F418DA0A-5FE0-435A-9A26-A0D4F40575C6}"/>
    <dgm:cxn modelId="{A5EA774F-F15C-46A5-9DC9-9A7B749E9B43}" type="presParOf" srcId="{6FB7898E-F165-4628-8189-1548D03B0D8C}" destId="{36883D07-F9FA-453F-B443-43457B442261}" srcOrd="0" destOrd="0" presId="urn:microsoft.com/office/officeart/2005/8/layout/vList2"/>
    <dgm:cxn modelId="{251AB43D-CD76-438F-8380-E2EA7182C247}" type="presParOf" srcId="{6FB7898E-F165-4628-8189-1548D03B0D8C}" destId="{7B5FABF5-F038-4493-9853-9EE72ED15887}" srcOrd="1" destOrd="0" presId="urn:microsoft.com/office/officeart/2005/8/layout/vList2"/>
    <dgm:cxn modelId="{4545E799-904A-4624-9B82-D24A94A44A30}" type="presParOf" srcId="{6FB7898E-F165-4628-8189-1548D03B0D8C}" destId="{DCA69EE7-7518-452A-9B05-6BBFE7933FCF}" srcOrd="2" destOrd="0" presId="urn:microsoft.com/office/officeart/2005/8/layout/vList2"/>
    <dgm:cxn modelId="{410BE1ED-E456-43BE-AAA3-F016DB164F62}" type="presParOf" srcId="{6FB7898E-F165-4628-8189-1548D03B0D8C}" destId="{1BF8E976-FB6D-4F3E-929E-7096ED7134CB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771C21-3757-4199-83DE-22960358A2A5}" type="datetimeFigureOut">
              <a:rPr lang="ko-KR" altLang="en-US" smtClean="0"/>
              <a:pPr/>
              <a:t>2019-07-21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4E647-5A0F-41E6-A0EF-B58D8C1C6CD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996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4901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4752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3501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312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7738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7789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2185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930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1678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46253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161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8498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841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4963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751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5631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1141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6813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2580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0549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dirty="0" smtClean="0"/>
              <a:t>http://minheeblog.tistory.com/category/PPT</a:t>
            </a:r>
            <a:endParaRPr lang="ko-KR" altLang="en-US" sz="12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4E647-5A0F-41E6-A0EF-B58D8C1C6CD4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300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2019-07-21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2019-07-21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2019-07-21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2019-07-21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2019-07-21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2019-07-21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9000" r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2019-07-21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ime_continue=10&amp;v=P1Et5c3175c" TargetMode="External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roselling.it/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roselling.it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wnkdigital.com/start-project" TargetMode="Externa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nroll.me/a/welcome/subscriptions/new" TargetMode="External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moqups.com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moqups.com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caroselling.it/" TargetMode="Externa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s://www.dallarastradale.com/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10" Type="http://schemas.openxmlformats.org/officeDocument/2006/relationships/image" Target="../media/image8.png"/><Relationship Id="rId4" Type="http://schemas.openxmlformats.org/officeDocument/2006/relationships/image" Target="../media/image2.jpe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questionsinthesky.airfrance.com/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lasticbcn.com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chameleon.media/en/" TargetMode="Externa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hyperlink" Target="http://naminsik.com/" TargetMode="Externa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2636912"/>
            <a:ext cx="54726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spc="-150" dirty="0" smtClean="0">
                <a:solidFill>
                  <a:schemeClr val="bg1"/>
                </a:solidFill>
              </a:rPr>
              <a:t> </a:t>
            </a:r>
            <a:r>
              <a:rPr lang="en-US" altLang="ko-KR" sz="4400" b="1" spc="-150" dirty="0" smtClean="0">
                <a:solidFill>
                  <a:schemeClr val="bg1"/>
                </a:solidFill>
              </a:rPr>
              <a:t>2019 UI/UX TREND</a:t>
            </a:r>
            <a:endParaRPr lang="ko-KR" altLang="en-US" sz="4400" b="1" spc="-15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03848" y="3861048"/>
            <a:ext cx="27363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b="1" dirty="0" smtClean="0">
                <a:solidFill>
                  <a:schemeClr val="bg1"/>
                </a:solidFill>
              </a:rPr>
              <a:t>DOMFAM</a:t>
            </a:r>
            <a:r>
              <a:rPr lang="ko-KR" altLang="en-US" sz="1600" b="1" dirty="0" smtClean="0">
                <a:solidFill>
                  <a:schemeClr val="bg1"/>
                </a:solidFill>
              </a:rPr>
              <a:t> 이혁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769504" y="2420888"/>
            <a:ext cx="5604993" cy="20882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71600" y="2942942"/>
            <a:ext cx="7200800" cy="1494170"/>
          </a:xfrm>
          <a:prstGeom prst="rect">
            <a:avLst/>
          </a:prstGeom>
          <a:noFill/>
          <a:ln>
            <a:solidFill>
              <a:srgbClr val="9A45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51520" y="1163937"/>
            <a:ext cx="86409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                ” 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331640" y="3279433"/>
            <a:ext cx="66247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altLang="ko-KR" sz="1400" b="1" dirty="0"/>
              <a:t>ASCC</a:t>
            </a:r>
          </a:p>
          <a:p>
            <a:pPr algn="ctr" fontAlgn="base"/>
            <a:r>
              <a:rPr lang="en-US" altLang="ko-KR" sz="1400" dirty="0" smtClean="0"/>
              <a:t>CROATIA</a:t>
            </a:r>
            <a:endParaRPr lang="en-US" altLang="ko-KR" sz="1400" dirty="0"/>
          </a:p>
          <a:p>
            <a:pPr algn="ctr"/>
            <a:r>
              <a:rPr lang="en-US" altLang="ko-KR" sz="1400" dirty="0">
                <a:hlinkClick r:id="rId3"/>
              </a:rPr>
              <a:t>https://www.youtube.com/watch?time_continue=10&amp;v=P1Et5c3175c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971600" y="2062589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pc="-150" dirty="0"/>
          </a:p>
        </p:txBody>
      </p:sp>
      <p:sp>
        <p:nvSpPr>
          <p:cNvPr id="12" name="TextBox 11"/>
          <p:cNvSpPr txBox="1"/>
          <p:nvPr/>
        </p:nvSpPr>
        <p:spPr>
          <a:xfrm>
            <a:off x="899592" y="1315141"/>
            <a:ext cx="73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 smtClean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변형되는 글꼴 </a:t>
            </a:r>
            <a:r>
              <a:rPr lang="en-US" altLang="ko-KR" sz="3200" b="1" spc="-150" dirty="0" smtClean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&amp; </a:t>
            </a:r>
            <a:r>
              <a:rPr lang="ko-KR" altLang="en-US" sz="3200" b="1" spc="-150" dirty="0" smtClean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과장된 크기의 텍스트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_x48549128" descr="EMB00000778ad78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3492120" y="4581128"/>
            <a:ext cx="2160000" cy="1440000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1115616" y="5013176"/>
            <a:ext cx="1872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 smtClean="0">
                <a:solidFill>
                  <a:schemeClr val="bg1"/>
                </a:solidFill>
              </a:rPr>
              <a:t>우클릭</a:t>
            </a:r>
            <a:r>
              <a:rPr lang="ko-KR" altLang="en-US" sz="1100" dirty="0" smtClean="0">
                <a:solidFill>
                  <a:schemeClr val="bg1"/>
                </a:solidFill>
              </a:rPr>
              <a:t> </a:t>
            </a:r>
            <a:r>
              <a:rPr lang="ko-KR" altLang="en-US" sz="1100" dirty="0" err="1" smtClean="0">
                <a:solidFill>
                  <a:schemeClr val="bg1"/>
                </a:solidFill>
              </a:rPr>
              <a:t>그림바꾸기로</a:t>
            </a:r>
            <a:r>
              <a:rPr lang="ko-KR" altLang="en-US" sz="1100" dirty="0" smtClean="0">
                <a:solidFill>
                  <a:schemeClr val="bg1"/>
                </a:solidFill>
              </a:rPr>
              <a:t> 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 err="1" smtClean="0">
                <a:solidFill>
                  <a:schemeClr val="bg1"/>
                </a:solidFill>
              </a:rPr>
              <a:t>그림바꿔주세요</a:t>
            </a:r>
            <a:r>
              <a:rPr lang="ko-KR" altLang="en-US" sz="1100" dirty="0" smtClean="0">
                <a:solidFill>
                  <a:schemeClr val="bg1"/>
                </a:solidFill>
              </a:rPr>
              <a:t> 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07904" y="5013176"/>
            <a:ext cx="1872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 smtClean="0">
                <a:solidFill>
                  <a:schemeClr val="bg1"/>
                </a:solidFill>
              </a:rPr>
              <a:t>우클릭</a:t>
            </a:r>
            <a:r>
              <a:rPr lang="ko-KR" altLang="en-US" sz="1100" dirty="0" smtClean="0">
                <a:solidFill>
                  <a:schemeClr val="bg1"/>
                </a:solidFill>
              </a:rPr>
              <a:t> </a:t>
            </a:r>
            <a:r>
              <a:rPr lang="ko-KR" altLang="en-US" sz="1100" dirty="0" err="1" smtClean="0">
                <a:solidFill>
                  <a:schemeClr val="bg1"/>
                </a:solidFill>
              </a:rPr>
              <a:t>그림바꾸기로</a:t>
            </a:r>
            <a:r>
              <a:rPr lang="ko-KR" altLang="en-US" sz="1100" dirty="0" smtClean="0">
                <a:solidFill>
                  <a:schemeClr val="bg1"/>
                </a:solidFill>
              </a:rPr>
              <a:t> 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 err="1" smtClean="0">
                <a:solidFill>
                  <a:schemeClr val="bg1"/>
                </a:solidFill>
              </a:rPr>
              <a:t>그림바꿔주세요</a:t>
            </a:r>
            <a:r>
              <a:rPr lang="ko-KR" altLang="en-US" sz="1100" dirty="0" smtClean="0">
                <a:solidFill>
                  <a:schemeClr val="bg1"/>
                </a:solidFill>
              </a:rPr>
              <a:t> 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1600" y="2062589"/>
            <a:ext cx="7128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50" dirty="0" smtClean="0">
                <a:latin typeface="+mn-ea"/>
              </a:rPr>
              <a:t>무한한 글자 굵기 및 너비를 제공하여</a:t>
            </a:r>
            <a:endParaRPr lang="ko-KR" altLang="en-US" spc="-15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216" y="4578705"/>
            <a:ext cx="2160001" cy="144548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3608" y="4581128"/>
            <a:ext cx="2664775" cy="14396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83386" y="4578705"/>
            <a:ext cx="2412080" cy="151298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995936" y="311319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1-6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DOMFAM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803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71600" y="2942942"/>
            <a:ext cx="7200800" cy="1494170"/>
          </a:xfrm>
          <a:prstGeom prst="rect">
            <a:avLst/>
          </a:prstGeom>
          <a:noFill/>
          <a:ln>
            <a:solidFill>
              <a:srgbClr val="9A45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51520" y="1163937"/>
            <a:ext cx="86409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    ” 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331640" y="3284984"/>
            <a:ext cx="6624736" cy="893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altLang="ko-KR" sz="1400" b="1" dirty="0" err="1"/>
              <a:t>Caroselling</a:t>
            </a:r>
            <a:endParaRPr lang="en-US" altLang="ko-KR" sz="1400" b="1" dirty="0"/>
          </a:p>
          <a:p>
            <a:pPr algn="ctr" fontAlgn="base"/>
            <a:r>
              <a:rPr lang="en-US" altLang="ko-KR" sz="1400" dirty="0" smtClean="0"/>
              <a:t>ITALY</a:t>
            </a:r>
          </a:p>
          <a:p>
            <a:pPr algn="ctr"/>
            <a:r>
              <a:rPr lang="en-US" altLang="ko-KR" sz="1400" dirty="0" smtClean="0">
                <a:hlinkClick r:id="rId3"/>
              </a:rPr>
              <a:t>https://www.caroselling.it/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971600" y="2062589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pc="-150" dirty="0"/>
          </a:p>
        </p:txBody>
      </p:sp>
      <p:sp>
        <p:nvSpPr>
          <p:cNvPr id="12" name="TextBox 11"/>
          <p:cNvSpPr txBox="1"/>
          <p:nvPr/>
        </p:nvSpPr>
        <p:spPr>
          <a:xfrm>
            <a:off x="899592" y="1315141"/>
            <a:ext cx="73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 smtClean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불규칙적인 레이아웃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_x189903544" descr="EMB00000778ad7e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971600" y="4581288"/>
            <a:ext cx="2160001" cy="1440000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1115616" y="5013176"/>
            <a:ext cx="1872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 smtClean="0">
                <a:solidFill>
                  <a:schemeClr val="bg1"/>
                </a:solidFill>
              </a:rPr>
              <a:t>우클릭</a:t>
            </a:r>
            <a:r>
              <a:rPr lang="ko-KR" altLang="en-US" sz="1100" dirty="0" smtClean="0">
                <a:solidFill>
                  <a:schemeClr val="bg1"/>
                </a:solidFill>
              </a:rPr>
              <a:t> </a:t>
            </a:r>
            <a:r>
              <a:rPr lang="ko-KR" altLang="en-US" sz="1100" dirty="0" err="1" smtClean="0">
                <a:solidFill>
                  <a:schemeClr val="bg1"/>
                </a:solidFill>
              </a:rPr>
              <a:t>그림바꾸기로</a:t>
            </a:r>
            <a:r>
              <a:rPr lang="ko-KR" altLang="en-US" sz="1100" dirty="0" smtClean="0">
                <a:solidFill>
                  <a:schemeClr val="bg1"/>
                </a:solidFill>
              </a:rPr>
              <a:t> 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 err="1" smtClean="0">
                <a:solidFill>
                  <a:schemeClr val="bg1"/>
                </a:solidFill>
              </a:rPr>
              <a:t>그림바꿔주세요</a:t>
            </a:r>
            <a:r>
              <a:rPr lang="ko-KR" altLang="en-US" sz="1100" dirty="0" smtClean="0">
                <a:solidFill>
                  <a:schemeClr val="bg1"/>
                </a:solidFill>
              </a:rPr>
              <a:t> 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1600" y="2062589"/>
            <a:ext cx="7128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50" dirty="0" err="1" smtClean="0">
                <a:latin typeface="+mn-ea"/>
              </a:rPr>
              <a:t>그리드를</a:t>
            </a:r>
            <a:r>
              <a:rPr lang="ko-KR" altLang="en-US" sz="1400" b="1" spc="-150" dirty="0" smtClean="0">
                <a:latin typeface="+mn-ea"/>
              </a:rPr>
              <a:t> 무시한 레이아웃 </a:t>
            </a:r>
            <a:endParaRPr lang="ko-KR" altLang="en-US" spc="-15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727" y="4578705"/>
            <a:ext cx="2387168" cy="14424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66569" y="4578360"/>
            <a:ext cx="2217177" cy="165895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7"/>
          <a:srcRect l="-3169" t="1963" r="33436" b="-1963"/>
          <a:stretch/>
        </p:blipFill>
        <p:spPr>
          <a:xfrm>
            <a:off x="5983647" y="4608772"/>
            <a:ext cx="2243972" cy="149216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995936" y="311319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1-7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DOMFAM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8475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71600" y="2942942"/>
            <a:ext cx="7200800" cy="1494170"/>
          </a:xfrm>
          <a:prstGeom prst="rect">
            <a:avLst/>
          </a:prstGeom>
          <a:noFill/>
          <a:ln>
            <a:solidFill>
              <a:srgbClr val="9A45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51520" y="1163937"/>
            <a:ext cx="86409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    ” 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331640" y="3356992"/>
            <a:ext cx="66247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altLang="ko-KR" sz="1400" b="1" dirty="0" err="1"/>
              <a:t>Caroselling</a:t>
            </a:r>
            <a:endParaRPr lang="en-US" altLang="ko-KR" sz="1400" b="1" dirty="0"/>
          </a:p>
          <a:p>
            <a:pPr algn="ctr" fontAlgn="base"/>
            <a:r>
              <a:rPr lang="en-US" altLang="ko-KR" sz="1400" dirty="0" smtClean="0"/>
              <a:t>ITALY</a:t>
            </a:r>
            <a:endParaRPr lang="en-US" altLang="ko-KR" sz="1400" dirty="0"/>
          </a:p>
          <a:p>
            <a:pPr algn="ctr"/>
            <a:r>
              <a:rPr lang="en-US" altLang="ko-KR" sz="1400" dirty="0" smtClean="0">
                <a:hlinkClick r:id="rId3"/>
              </a:rPr>
              <a:t>https</a:t>
            </a:r>
            <a:r>
              <a:rPr lang="en-US" altLang="ko-KR" sz="1400" dirty="0">
                <a:hlinkClick r:id="rId3"/>
              </a:rPr>
              <a:t>://www.caroselling.it/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971600" y="2062589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pc="-150" dirty="0"/>
          </a:p>
        </p:txBody>
      </p:sp>
      <p:sp>
        <p:nvSpPr>
          <p:cNvPr id="12" name="TextBox 11"/>
          <p:cNvSpPr txBox="1"/>
          <p:nvPr/>
        </p:nvSpPr>
        <p:spPr>
          <a:xfrm>
            <a:off x="899592" y="1315141"/>
            <a:ext cx="73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 smtClean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실험적인 </a:t>
            </a:r>
            <a:r>
              <a:rPr lang="ko-KR" altLang="en-US" sz="3200" b="1" spc="-150" dirty="0" err="1" smtClean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네비게이션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971600" y="2062589"/>
            <a:ext cx="7128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50" dirty="0" smtClean="0">
                <a:latin typeface="+mn-ea"/>
              </a:rPr>
              <a:t>독창적인 애니메이션과 디자인으로 등장하는 </a:t>
            </a:r>
            <a:r>
              <a:rPr lang="ko-KR" altLang="en-US" sz="1400" b="1" spc="-150" dirty="0" err="1" smtClean="0">
                <a:latin typeface="+mn-ea"/>
              </a:rPr>
              <a:t>네비게이션</a:t>
            </a:r>
            <a:endParaRPr lang="ko-KR" altLang="en-US" spc="-15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792" y="4691074"/>
            <a:ext cx="3362897" cy="1607017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995936" y="311319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1-8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DOMFAM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42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71600" y="2942942"/>
            <a:ext cx="7200800" cy="1494170"/>
          </a:xfrm>
          <a:prstGeom prst="rect">
            <a:avLst/>
          </a:prstGeom>
          <a:noFill/>
          <a:ln>
            <a:solidFill>
              <a:srgbClr val="9A45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51520" y="1163937"/>
            <a:ext cx="86409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                 ” 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331640" y="3259662"/>
            <a:ext cx="66247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altLang="ko-KR" sz="1400" b="1" dirty="0"/>
              <a:t>PWNK Digital</a:t>
            </a:r>
          </a:p>
          <a:p>
            <a:pPr algn="ctr" fontAlgn="base"/>
            <a:r>
              <a:rPr lang="en-US" altLang="ko-KR" sz="1400" dirty="0" smtClean="0"/>
              <a:t>UK</a:t>
            </a:r>
            <a:endParaRPr lang="en-US" altLang="ko-KR" sz="1400" dirty="0"/>
          </a:p>
          <a:p>
            <a:pPr algn="ctr"/>
            <a:r>
              <a:rPr lang="en-US" altLang="ko-KR" sz="1400" dirty="0" smtClean="0">
                <a:hlinkClick r:id="rId3"/>
              </a:rPr>
              <a:t>https</a:t>
            </a:r>
            <a:r>
              <a:rPr lang="en-US" altLang="ko-KR" sz="1400" dirty="0">
                <a:hlinkClick r:id="rId3"/>
              </a:rPr>
              <a:t>://www.pwnkdigital.com/start-project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971600" y="2062589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pc="-150" dirty="0"/>
          </a:p>
        </p:txBody>
      </p:sp>
      <p:sp>
        <p:nvSpPr>
          <p:cNvPr id="12" name="TextBox 11"/>
          <p:cNvSpPr txBox="1"/>
          <p:nvPr/>
        </p:nvSpPr>
        <p:spPr>
          <a:xfrm>
            <a:off x="899592" y="1315141"/>
            <a:ext cx="73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Micro Interaction  Animated Feedback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123728" y="1899916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_x48549128" descr="EMB00000778ad7b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012160" y="4581128"/>
            <a:ext cx="2160000" cy="1440000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1115616" y="5013176"/>
            <a:ext cx="1872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 smtClean="0">
                <a:solidFill>
                  <a:schemeClr val="bg1"/>
                </a:solidFill>
              </a:rPr>
              <a:t>우클릭</a:t>
            </a:r>
            <a:r>
              <a:rPr lang="ko-KR" altLang="en-US" sz="1100" dirty="0" smtClean="0">
                <a:solidFill>
                  <a:schemeClr val="bg1"/>
                </a:solidFill>
              </a:rPr>
              <a:t> </a:t>
            </a:r>
            <a:r>
              <a:rPr lang="ko-KR" altLang="en-US" sz="1100" dirty="0" err="1" smtClean="0">
                <a:solidFill>
                  <a:schemeClr val="bg1"/>
                </a:solidFill>
              </a:rPr>
              <a:t>그림바꾸기로</a:t>
            </a:r>
            <a:r>
              <a:rPr lang="ko-KR" altLang="en-US" sz="1100" dirty="0" smtClean="0">
                <a:solidFill>
                  <a:schemeClr val="bg1"/>
                </a:solidFill>
              </a:rPr>
              <a:t> 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 err="1" smtClean="0">
                <a:solidFill>
                  <a:schemeClr val="bg1"/>
                </a:solidFill>
              </a:rPr>
              <a:t>그림바꿔주세요</a:t>
            </a:r>
            <a:r>
              <a:rPr lang="ko-KR" altLang="en-US" sz="1100" dirty="0" smtClean="0">
                <a:solidFill>
                  <a:schemeClr val="bg1"/>
                </a:solidFill>
              </a:rPr>
              <a:t> 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07904" y="5013176"/>
            <a:ext cx="1872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 smtClean="0">
                <a:solidFill>
                  <a:schemeClr val="bg1"/>
                </a:solidFill>
              </a:rPr>
              <a:t>우클릭</a:t>
            </a:r>
            <a:r>
              <a:rPr lang="ko-KR" altLang="en-US" sz="1100" dirty="0" smtClean="0">
                <a:solidFill>
                  <a:schemeClr val="bg1"/>
                </a:solidFill>
              </a:rPr>
              <a:t> </a:t>
            </a:r>
            <a:r>
              <a:rPr lang="ko-KR" altLang="en-US" sz="1100" dirty="0" err="1" smtClean="0">
                <a:solidFill>
                  <a:schemeClr val="bg1"/>
                </a:solidFill>
              </a:rPr>
              <a:t>그림바꾸기로</a:t>
            </a:r>
            <a:r>
              <a:rPr lang="ko-KR" altLang="en-US" sz="1100" dirty="0" smtClean="0">
                <a:solidFill>
                  <a:schemeClr val="bg1"/>
                </a:solidFill>
              </a:rPr>
              <a:t> 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 err="1" smtClean="0">
                <a:solidFill>
                  <a:schemeClr val="bg1"/>
                </a:solidFill>
              </a:rPr>
              <a:t>그림바꿔주세요</a:t>
            </a:r>
            <a:r>
              <a:rPr lang="ko-KR" altLang="en-US" sz="1100" dirty="0" smtClean="0">
                <a:solidFill>
                  <a:schemeClr val="bg1"/>
                </a:solidFill>
              </a:rPr>
              <a:t> 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28184" y="5013176"/>
            <a:ext cx="1872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 smtClean="0">
                <a:solidFill>
                  <a:schemeClr val="bg1"/>
                </a:solidFill>
              </a:rPr>
              <a:t>우클릭</a:t>
            </a:r>
            <a:r>
              <a:rPr lang="ko-KR" altLang="en-US" sz="1100" dirty="0" smtClean="0">
                <a:solidFill>
                  <a:schemeClr val="bg1"/>
                </a:solidFill>
              </a:rPr>
              <a:t> </a:t>
            </a:r>
            <a:r>
              <a:rPr lang="ko-KR" altLang="en-US" sz="1100" dirty="0" err="1" smtClean="0">
                <a:solidFill>
                  <a:schemeClr val="bg1"/>
                </a:solidFill>
              </a:rPr>
              <a:t>그림바꾸기로</a:t>
            </a:r>
            <a:r>
              <a:rPr lang="ko-KR" altLang="en-US" sz="1100" dirty="0" smtClean="0">
                <a:solidFill>
                  <a:schemeClr val="bg1"/>
                </a:solidFill>
              </a:rPr>
              <a:t> 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 err="1" smtClean="0">
                <a:solidFill>
                  <a:schemeClr val="bg1"/>
                </a:solidFill>
              </a:rPr>
              <a:t>그림바꿔주세요</a:t>
            </a:r>
            <a:r>
              <a:rPr lang="ko-KR" altLang="en-US" sz="1100" dirty="0" smtClean="0">
                <a:solidFill>
                  <a:schemeClr val="bg1"/>
                </a:solidFill>
              </a:rPr>
              <a:t> 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1600" y="2062589"/>
            <a:ext cx="7128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50" dirty="0" smtClean="0">
                <a:latin typeface="+mn-ea"/>
              </a:rPr>
              <a:t>무한한 글자 굵기 및 너비를 제공하여</a:t>
            </a:r>
            <a:endParaRPr lang="ko-KR" altLang="en-US" spc="-15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2" y="4563001"/>
            <a:ext cx="2160001" cy="14691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0634" y="4567303"/>
            <a:ext cx="2341486" cy="14648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4511" y="4594589"/>
            <a:ext cx="2369897" cy="142654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995936" y="311319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1-9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DOMFAM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17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1600" y="2845385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          ” 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311319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9512" y="2996952"/>
            <a:ext cx="87849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rgbClr val="9A45A2"/>
                </a:solidFill>
                <a:latin typeface="+mj-ea"/>
              </a:rPr>
              <a:t>2019 UI/UX </a:t>
            </a:r>
            <a:r>
              <a:rPr lang="ko-KR" altLang="en-US" sz="3200" b="1" spc="-150" dirty="0" err="1" smtClean="0">
                <a:solidFill>
                  <a:srgbClr val="9A45A2"/>
                </a:solidFill>
                <a:latin typeface="+mj-ea"/>
              </a:rPr>
              <a:t>트랜드가</a:t>
            </a:r>
            <a:r>
              <a:rPr lang="ko-KR" altLang="en-US" sz="3200" b="1" spc="-150" dirty="0" smtClean="0">
                <a:solidFill>
                  <a:srgbClr val="9A45A2"/>
                </a:solidFill>
                <a:latin typeface="+mj-ea"/>
              </a:rPr>
              <a:t> </a:t>
            </a:r>
            <a:r>
              <a:rPr lang="ko-KR" altLang="en-US" sz="3200" b="1" spc="-150" dirty="0">
                <a:solidFill>
                  <a:srgbClr val="9A45A2"/>
                </a:solidFill>
                <a:latin typeface="+mj-ea"/>
              </a:rPr>
              <a:t>반영된 </a:t>
            </a:r>
            <a:endParaRPr lang="en-US" altLang="ko-KR" sz="3200" b="1" spc="-150" dirty="0" smtClean="0">
              <a:solidFill>
                <a:srgbClr val="9A45A2"/>
              </a:solidFill>
              <a:latin typeface="+mj-ea"/>
            </a:endParaRPr>
          </a:p>
          <a:p>
            <a:pPr algn="ctr"/>
            <a:r>
              <a:rPr lang="ko-KR" altLang="en-US" sz="3200" b="1" spc="-150" dirty="0" smtClean="0">
                <a:solidFill>
                  <a:srgbClr val="9A45A2"/>
                </a:solidFill>
                <a:latin typeface="+mj-ea"/>
              </a:rPr>
              <a:t>웹 어플리케이션 사이트</a:t>
            </a:r>
            <a:endParaRPr lang="en-US" altLang="ko-KR" sz="3200" b="1" spc="-150" dirty="0">
              <a:solidFill>
                <a:srgbClr val="9A45A2"/>
              </a:solidFill>
              <a:latin typeface="+mj-ea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056816" y="4149080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DOMFAM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31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67544" y="2420888"/>
            <a:ext cx="8280920" cy="1425867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55576" y="1844824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600" b="1" dirty="0" smtClean="0"/>
              <a:t>발견할 수 있는 </a:t>
            </a:r>
            <a:r>
              <a:rPr lang="en-US" altLang="ko-KR" sz="1600" b="1" dirty="0" smtClean="0"/>
              <a:t>trendy</a:t>
            </a:r>
            <a:r>
              <a:rPr lang="ko-KR" altLang="en-US" sz="1600" b="1" dirty="0" smtClean="0"/>
              <a:t>한 요소들</a:t>
            </a:r>
            <a:r>
              <a:rPr lang="en-US" altLang="ko-KR" sz="1600" b="1" dirty="0" smtClean="0"/>
              <a:t>.</a:t>
            </a:r>
            <a:endParaRPr lang="ko-KR" altLang="en-US" sz="1400" spc="-150" dirty="0"/>
          </a:p>
        </p:txBody>
      </p:sp>
      <p:sp>
        <p:nvSpPr>
          <p:cNvPr id="18" name="TextBox 17"/>
          <p:cNvSpPr txBox="1"/>
          <p:nvPr/>
        </p:nvSpPr>
        <p:spPr>
          <a:xfrm>
            <a:off x="427434" y="836712"/>
            <a:ext cx="4216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Investment </a:t>
            </a:r>
            <a:r>
              <a:rPr lang="en-US" altLang="ko-KR" sz="2000" b="1" spc="-150" dirty="0" err="1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calculater</a:t>
            </a:r>
            <a:r>
              <a:rPr lang="en-US" altLang="ko-KR" sz="20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 </a:t>
            </a:r>
            <a:r>
              <a:rPr lang="en-US" altLang="ko-KR" sz="1600" dirty="0">
                <a:hlinkClick r:id="rId3"/>
              </a:rPr>
              <a:t>https://www.unroll.me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5644" y="1565861"/>
            <a:ext cx="50004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- </a:t>
            </a:r>
            <a:r>
              <a:rPr lang="ko-KR" altLang="en-US" sz="14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은퇴 후에 필요한 자산 계산해주는 웹 어플리케이션</a:t>
            </a:r>
            <a:endParaRPr lang="ko-KR" altLang="en-US" sz="14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27584" y="2636912"/>
            <a:ext cx="71287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 fontAlgn="base">
              <a:lnSpc>
                <a:spcPct val="150000"/>
              </a:lnSpc>
            </a:pPr>
            <a:r>
              <a:rPr lang="ko-KR" altLang="en-US" sz="1400" b="1" spc="-150" dirty="0" smtClean="0"/>
              <a:t>① </a:t>
            </a:r>
            <a:r>
              <a:rPr lang="en-US" altLang="ko-KR" sz="1400" b="1" spc="-150" dirty="0"/>
              <a:t> </a:t>
            </a:r>
            <a:r>
              <a:rPr lang="ko-KR" altLang="en-US" sz="1400" b="1" spc="-150" dirty="0" smtClean="0"/>
              <a:t>목적성 있는 애니메이션</a:t>
            </a:r>
            <a:endParaRPr lang="ko-KR" altLang="en-US" sz="1400" spc="-150" dirty="0" smtClean="0"/>
          </a:p>
          <a:p>
            <a:pPr fontAlgn="base">
              <a:lnSpc>
                <a:spcPct val="150000"/>
              </a:lnSpc>
            </a:pPr>
            <a:r>
              <a:rPr lang="ko-KR" altLang="en-US" sz="1400" b="1" spc="-150" dirty="0" smtClean="0"/>
              <a:t>②  깊이 있는 평면 </a:t>
            </a:r>
            <a:endParaRPr lang="ko-KR" altLang="en-US" sz="1400" spc="-150" dirty="0" smtClean="0"/>
          </a:p>
          <a:p>
            <a:pPr fontAlgn="base">
              <a:lnSpc>
                <a:spcPct val="150000"/>
              </a:lnSpc>
            </a:pPr>
            <a:r>
              <a:rPr lang="ko-KR" altLang="en-US" sz="1400" b="1" spc="-150" dirty="0" smtClean="0"/>
              <a:t>③   </a:t>
            </a:r>
            <a:r>
              <a:rPr lang="ko-KR" altLang="en-US" sz="1400" b="1" spc="-150" dirty="0" err="1" smtClean="0"/>
              <a:t>그라디언트</a:t>
            </a:r>
            <a:r>
              <a:rPr lang="ko-KR" altLang="en-US" sz="1400" b="1" spc="-150" dirty="0" smtClean="0"/>
              <a:t> </a:t>
            </a:r>
            <a:r>
              <a:rPr lang="en-US" altLang="ko-KR" sz="1400" b="1" spc="-150" dirty="0" smtClean="0"/>
              <a:t>2.0</a:t>
            </a:r>
          </a:p>
          <a:p>
            <a:pPr fontAlgn="base">
              <a:lnSpc>
                <a:spcPct val="150000"/>
              </a:lnSpc>
            </a:pPr>
            <a:r>
              <a:rPr lang="ko-KR" altLang="en-US" sz="1400" b="1" spc="-150" dirty="0" smtClean="0"/>
              <a:t> </a:t>
            </a: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3995936" y="311319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2-1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756" y="4140886"/>
            <a:ext cx="3796218" cy="74784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032" y="4021907"/>
            <a:ext cx="3814145" cy="21954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20074" y="4925650"/>
            <a:ext cx="1692188" cy="14668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371" y="5000851"/>
            <a:ext cx="852810" cy="1416449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DOMFAM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67544" y="2420888"/>
            <a:ext cx="8280920" cy="114967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55576" y="1844824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600" b="1" dirty="0" smtClean="0"/>
              <a:t>발견할 수 있는 </a:t>
            </a:r>
            <a:r>
              <a:rPr lang="en-US" altLang="ko-KR" sz="1600" b="1" dirty="0" smtClean="0"/>
              <a:t>trendy</a:t>
            </a:r>
            <a:r>
              <a:rPr lang="ko-KR" altLang="en-US" sz="1600" b="1" dirty="0" smtClean="0"/>
              <a:t>한 요소들</a:t>
            </a:r>
            <a:r>
              <a:rPr lang="en-US" altLang="ko-KR" sz="1600" b="1" dirty="0" smtClean="0"/>
              <a:t>.</a:t>
            </a:r>
            <a:endParaRPr lang="ko-KR" altLang="en-US" sz="1400" spc="-150" dirty="0"/>
          </a:p>
        </p:txBody>
      </p:sp>
      <p:sp>
        <p:nvSpPr>
          <p:cNvPr id="18" name="TextBox 17"/>
          <p:cNvSpPr txBox="1"/>
          <p:nvPr/>
        </p:nvSpPr>
        <p:spPr>
          <a:xfrm>
            <a:off x="427434" y="836712"/>
            <a:ext cx="4216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/>
              <a:t>Moqups</a:t>
            </a:r>
            <a:endParaRPr lang="en-US" altLang="ko-KR" sz="2000" b="1" dirty="0"/>
          </a:p>
          <a:p>
            <a:r>
              <a:rPr lang="en-US" altLang="ko-KR" sz="1600" dirty="0" smtClean="0">
                <a:hlinkClick r:id="rId3"/>
              </a:rPr>
              <a:t>https</a:t>
            </a:r>
            <a:r>
              <a:rPr lang="en-US" altLang="ko-KR" sz="1600" dirty="0">
                <a:hlinkClick r:id="rId3"/>
              </a:rPr>
              <a:t>://moqups.com/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5644" y="1565861"/>
            <a:ext cx="6584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- </a:t>
            </a:r>
            <a:r>
              <a:rPr lang="ko-KR" altLang="en-US" sz="14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와이어프레임</a:t>
            </a:r>
            <a:r>
              <a:rPr lang="en-US" altLang="ko-KR" sz="14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, </a:t>
            </a:r>
            <a:r>
              <a:rPr lang="ko-KR" altLang="en-US" sz="1400" b="1" spc="-150" dirty="0" err="1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목업</a:t>
            </a:r>
            <a:r>
              <a:rPr lang="en-US" altLang="ko-KR" sz="14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, </a:t>
            </a:r>
            <a:r>
              <a:rPr lang="ko-KR" altLang="en-US" sz="14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다이어그램 과 </a:t>
            </a:r>
            <a:r>
              <a:rPr lang="ko-KR" altLang="en-US" sz="1400" b="1" spc="-150" dirty="0" err="1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프로토타입의</a:t>
            </a:r>
            <a:r>
              <a:rPr lang="ko-KR" altLang="en-US" sz="14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  제작과 협업을 돕는 웹 어플리케이션</a:t>
            </a:r>
            <a:endParaRPr lang="ko-KR" altLang="en-US" sz="14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27584" y="2636912"/>
            <a:ext cx="71287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 fontAlgn="base">
              <a:lnSpc>
                <a:spcPct val="150000"/>
              </a:lnSpc>
            </a:pPr>
            <a:r>
              <a:rPr lang="ko-KR" altLang="en-US" sz="1400" b="1" spc="-150" dirty="0" smtClean="0"/>
              <a:t>① </a:t>
            </a:r>
            <a:r>
              <a:rPr lang="ko-KR" altLang="en-US" sz="1400" b="1" spc="-150" dirty="0"/>
              <a:t>깊이 있는 평면 </a:t>
            </a:r>
            <a:endParaRPr lang="ko-KR" altLang="en-US" sz="1400" spc="-150" dirty="0" smtClean="0"/>
          </a:p>
          <a:p>
            <a:pPr fontAlgn="base">
              <a:lnSpc>
                <a:spcPct val="150000"/>
              </a:lnSpc>
            </a:pPr>
            <a:r>
              <a:rPr lang="ko-KR" altLang="en-US" sz="1400" b="1" spc="-150" dirty="0"/>
              <a:t>② </a:t>
            </a:r>
            <a:r>
              <a:rPr lang="ko-KR" altLang="en-US" sz="1400" b="1" spc="-150" dirty="0" err="1"/>
              <a:t>그라디언트</a:t>
            </a:r>
            <a:r>
              <a:rPr lang="ko-KR" altLang="en-US" sz="1400" b="1" spc="-150" dirty="0"/>
              <a:t> </a:t>
            </a:r>
            <a:r>
              <a:rPr lang="en-US" altLang="ko-KR" sz="1400" b="1" spc="-150" dirty="0"/>
              <a:t>2.0</a:t>
            </a:r>
          </a:p>
          <a:p>
            <a:pPr fontAlgn="base">
              <a:lnSpc>
                <a:spcPct val="150000"/>
              </a:lnSpc>
            </a:pP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3995936" y="311319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2-2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DOMFAM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4621" y="3969920"/>
            <a:ext cx="2808313" cy="188711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434" y="3961154"/>
            <a:ext cx="3764914" cy="185699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5936" y="4416012"/>
            <a:ext cx="2493356" cy="192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31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467544" y="2420888"/>
            <a:ext cx="8280920" cy="114967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55576" y="1844824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1600" b="1" dirty="0" smtClean="0"/>
              <a:t>발견할 수 있는 </a:t>
            </a:r>
            <a:r>
              <a:rPr lang="en-US" altLang="ko-KR" sz="1600" b="1" dirty="0" smtClean="0"/>
              <a:t>trendy</a:t>
            </a:r>
            <a:r>
              <a:rPr lang="ko-KR" altLang="en-US" sz="1600" b="1" dirty="0" smtClean="0"/>
              <a:t>한 요소들</a:t>
            </a:r>
            <a:r>
              <a:rPr lang="en-US" altLang="ko-KR" sz="1600" b="1" dirty="0" smtClean="0"/>
              <a:t>.</a:t>
            </a:r>
            <a:endParaRPr lang="ko-KR" altLang="en-US" sz="1400" spc="-150" dirty="0"/>
          </a:p>
        </p:txBody>
      </p:sp>
      <p:sp>
        <p:nvSpPr>
          <p:cNvPr id="18" name="TextBox 17"/>
          <p:cNvSpPr txBox="1"/>
          <p:nvPr/>
        </p:nvSpPr>
        <p:spPr>
          <a:xfrm>
            <a:off x="427434" y="836712"/>
            <a:ext cx="4216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/>
              <a:t>Moqups</a:t>
            </a:r>
            <a:endParaRPr lang="en-US" altLang="ko-KR" sz="2000" b="1" dirty="0"/>
          </a:p>
          <a:p>
            <a:r>
              <a:rPr lang="en-US" altLang="ko-KR" sz="1600" dirty="0" smtClean="0">
                <a:hlinkClick r:id="rId3"/>
              </a:rPr>
              <a:t>https</a:t>
            </a:r>
            <a:r>
              <a:rPr lang="en-US" altLang="ko-KR" sz="1600" dirty="0">
                <a:hlinkClick r:id="rId3"/>
              </a:rPr>
              <a:t>://moqups.com/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35644" y="1565861"/>
            <a:ext cx="6584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- </a:t>
            </a:r>
            <a:r>
              <a:rPr lang="ko-KR" altLang="en-US" sz="14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와이어프레임</a:t>
            </a:r>
            <a:r>
              <a:rPr lang="en-US" altLang="ko-KR" sz="14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, </a:t>
            </a:r>
            <a:r>
              <a:rPr lang="ko-KR" altLang="en-US" sz="1400" b="1" spc="-150" dirty="0" err="1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목업</a:t>
            </a:r>
            <a:r>
              <a:rPr lang="en-US" altLang="ko-KR" sz="14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, </a:t>
            </a:r>
            <a:r>
              <a:rPr lang="ko-KR" altLang="en-US" sz="14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다이어그램 과 </a:t>
            </a:r>
            <a:r>
              <a:rPr lang="ko-KR" altLang="en-US" sz="1400" b="1" spc="-150" dirty="0" err="1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프로토타입의</a:t>
            </a:r>
            <a:r>
              <a:rPr lang="ko-KR" altLang="en-US" sz="14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  제작과 협업을 돕는 웹 어플리케이션</a:t>
            </a:r>
            <a:endParaRPr lang="ko-KR" altLang="en-US" sz="14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27584" y="2636912"/>
            <a:ext cx="71287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65113" indent="-265113" fontAlgn="base">
              <a:lnSpc>
                <a:spcPct val="150000"/>
              </a:lnSpc>
            </a:pPr>
            <a:r>
              <a:rPr lang="ko-KR" altLang="en-US" sz="1400" b="1" spc="-150" dirty="0" smtClean="0"/>
              <a:t>① </a:t>
            </a:r>
            <a:r>
              <a:rPr lang="ko-KR" altLang="en-US" sz="1400" b="1" spc="-150" dirty="0"/>
              <a:t>깊이 있는 평면 </a:t>
            </a:r>
            <a:endParaRPr lang="ko-KR" altLang="en-US" sz="1400" spc="-150" dirty="0" smtClean="0"/>
          </a:p>
          <a:p>
            <a:pPr fontAlgn="base">
              <a:lnSpc>
                <a:spcPct val="150000"/>
              </a:lnSpc>
            </a:pPr>
            <a:r>
              <a:rPr lang="ko-KR" altLang="en-US" sz="1400" b="1" spc="-150" dirty="0"/>
              <a:t>② </a:t>
            </a:r>
            <a:r>
              <a:rPr lang="ko-KR" altLang="en-US" sz="1400" b="1" spc="-150" dirty="0" err="1"/>
              <a:t>그라디언트</a:t>
            </a:r>
            <a:r>
              <a:rPr lang="ko-KR" altLang="en-US" sz="1400" b="1" spc="-150" dirty="0"/>
              <a:t> </a:t>
            </a:r>
            <a:r>
              <a:rPr lang="en-US" altLang="ko-KR" sz="1400" b="1" spc="-150" dirty="0"/>
              <a:t>2.0</a:t>
            </a:r>
          </a:p>
          <a:p>
            <a:pPr fontAlgn="base">
              <a:lnSpc>
                <a:spcPct val="150000"/>
              </a:lnSpc>
            </a:pPr>
            <a:endParaRPr lang="ko-KR" altLang="en-US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3995936" y="311319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2-2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DOMFAM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4621" y="3969920"/>
            <a:ext cx="2808313" cy="188711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434" y="3961154"/>
            <a:ext cx="3764914" cy="185699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5936" y="4416012"/>
            <a:ext cx="2493356" cy="192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738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7544" y="1556792"/>
            <a:ext cx="82089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 smtClean="0"/>
              <a:t>1) </a:t>
            </a:r>
            <a:r>
              <a:rPr lang="ko-KR" altLang="en-US" b="1" dirty="0" smtClean="0"/>
              <a:t>소제목을 입력하세요</a:t>
            </a:r>
            <a:endParaRPr lang="ko-KR" altLang="en-US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/>
            <a:endParaRPr lang="en-US" altLang="ko-KR" dirty="0"/>
          </a:p>
          <a:p>
            <a:pPr fontAlgn="base"/>
            <a:endParaRPr lang="en-US" altLang="ko-KR" dirty="0" smtClean="0"/>
          </a:p>
          <a:p>
            <a:pPr fontAlgn="base">
              <a:lnSpc>
                <a:spcPct val="200000"/>
              </a:lnSpc>
            </a:pPr>
            <a:r>
              <a:rPr lang="en-US" altLang="ko-KR" b="1" dirty="0" smtClean="0"/>
              <a:t>2) </a:t>
            </a:r>
            <a:r>
              <a:rPr lang="ko-KR" altLang="en-US" b="1" dirty="0" smtClean="0"/>
              <a:t>소제목을 입력하세요</a:t>
            </a:r>
            <a:endParaRPr lang="ko-KR" altLang="en-US" dirty="0">
              <a:solidFill>
                <a:schemeClr val="tx2"/>
              </a:solidFill>
            </a:endParaRPr>
          </a:p>
          <a:p>
            <a:pPr fontAlgn="base"/>
            <a:r>
              <a:rPr lang="en-US" altLang="ko-KR" b="1" dirty="0" smtClean="0"/>
              <a:t>	</a:t>
            </a:r>
            <a:r>
              <a:rPr lang="ko-KR" altLang="en-US" b="1" dirty="0" smtClean="0"/>
              <a:t>→ 내용을 입력하세요</a:t>
            </a:r>
            <a:endParaRPr lang="ko-KR" altLang="en-US" dirty="0"/>
          </a:p>
        </p:txBody>
      </p:sp>
      <p:graphicFrame>
        <p:nvGraphicFramePr>
          <p:cNvPr id="13" name="다이어그램 12"/>
          <p:cNvGraphicFramePr/>
          <p:nvPr/>
        </p:nvGraphicFramePr>
        <p:xfrm>
          <a:off x="899592" y="1916832"/>
          <a:ext cx="7488832" cy="28083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27435" y="836712"/>
            <a:ext cx="1728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종합</a:t>
            </a:r>
            <a:endParaRPr lang="ko-KR" alt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5644" y="1167276"/>
            <a:ext cx="49284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웹 어플리케이션에서 이용되는 </a:t>
            </a:r>
            <a:r>
              <a:rPr lang="ko-KR" altLang="en-US" sz="1400" b="1" dirty="0" err="1" smtClean="0">
                <a:solidFill>
                  <a:schemeClr val="bg1">
                    <a:lumMod val="50000"/>
                  </a:schemeClr>
                </a:solidFill>
              </a:rPr>
              <a:t>트랜드의</a:t>
            </a:r>
            <a:r>
              <a:rPr lang="ko-KR" altLang="en-US" sz="1400" b="1" dirty="0" smtClean="0">
                <a:solidFill>
                  <a:schemeClr val="bg1">
                    <a:lumMod val="50000"/>
                  </a:schemeClr>
                </a:solidFill>
              </a:rPr>
              <a:t> 요소</a:t>
            </a:r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DOMFAM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27435" y="836712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2">
                    <a:lumMod val="75000"/>
                  </a:schemeClr>
                </a:solidFill>
              </a:rPr>
              <a:t>My </a:t>
            </a:r>
            <a:r>
              <a:rPr lang="en-US" altLang="ko-KR" sz="2400" b="1" dirty="0" err="1" smtClean="0">
                <a:solidFill>
                  <a:schemeClr val="tx2">
                    <a:lumMod val="75000"/>
                  </a:schemeClr>
                </a:solidFill>
              </a:rPr>
              <a:t>Pofol</a:t>
            </a:r>
            <a:endParaRPr lang="ko-KR" altLang="en-US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5645" y="1299969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DOMFAM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311319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3-1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5644" y="1565861"/>
            <a:ext cx="6584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- </a:t>
            </a:r>
            <a:r>
              <a:rPr lang="ko-KR" altLang="en-US" sz="1400" b="1" spc="-150" dirty="0" err="1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메인페이지</a:t>
            </a:r>
            <a:endParaRPr lang="ko-KR" altLang="en-US" sz="14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DOMFAM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341" y="3669754"/>
            <a:ext cx="3826345" cy="2474417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63102" y="1998039"/>
            <a:ext cx="79208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화면경로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 메인 </a:t>
            </a:r>
            <a:r>
              <a:rPr lang="en-US" altLang="ko-KR" sz="1400" dirty="0" smtClean="0"/>
              <a:t>&gt; </a:t>
            </a:r>
            <a:r>
              <a:rPr lang="ko-KR" altLang="en-US" sz="1400" dirty="0" smtClean="0"/>
              <a:t>카테고리 상세 </a:t>
            </a:r>
            <a:r>
              <a:rPr lang="en-US" altLang="ko-KR" sz="1400" dirty="0" smtClean="0"/>
              <a:t>&gt; </a:t>
            </a:r>
            <a:r>
              <a:rPr lang="ko-KR" altLang="en-US" sz="1400" dirty="0" smtClean="0"/>
              <a:t>카테고리 리스트</a:t>
            </a:r>
            <a:r>
              <a:rPr lang="en-US" altLang="ko-KR" sz="1400" dirty="0" smtClean="0"/>
              <a:t>(L) </a:t>
            </a:r>
          </a:p>
          <a:p>
            <a:r>
              <a:rPr lang="ko-KR" altLang="en-US" sz="1400" dirty="0" smtClean="0"/>
              <a:t>활용요소 </a:t>
            </a:r>
            <a:r>
              <a:rPr lang="en-US" altLang="ko-KR" sz="1400" dirty="0" smtClean="0"/>
              <a:t>:  </a:t>
            </a:r>
            <a:r>
              <a:rPr lang="ko-KR" altLang="en-US" sz="1400" dirty="0" smtClean="0"/>
              <a:t>실험적 </a:t>
            </a:r>
            <a:r>
              <a:rPr lang="ko-KR" altLang="en-US" sz="1400" dirty="0" err="1" smtClean="0"/>
              <a:t>네비게이션</a:t>
            </a:r>
            <a:endParaRPr lang="en-US" altLang="ko-KR" sz="1400" dirty="0" smtClean="0"/>
          </a:p>
          <a:p>
            <a:r>
              <a:rPr lang="ko-KR" altLang="en-US" sz="1400" dirty="0" smtClean="0"/>
              <a:t>설명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하단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참고 사이에서 </a:t>
            </a:r>
            <a:r>
              <a:rPr lang="ko-KR" altLang="en-US" sz="1400" dirty="0" err="1" smtClean="0"/>
              <a:t>네비게이션</a:t>
            </a:r>
            <a:r>
              <a:rPr lang="ko-KR" altLang="en-US" sz="1400" dirty="0" smtClean="0"/>
              <a:t> 등장 시 하나의 동작이 아닌 순차적으로 또한 다양한 방향과 크기의 변화를 주며 등장하는데 이러한 요소를 절제해서 사용하면 사용자의 주의를 환기시키기 좋은 요소라고 생각됩니다</a:t>
            </a:r>
            <a:r>
              <a:rPr lang="en-US" altLang="ko-KR" sz="1400" dirty="0" smtClean="0"/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884" y="3920104"/>
            <a:ext cx="3579367" cy="189246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459866" y="5863749"/>
            <a:ext cx="28861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hlinkClick r:id="rId5"/>
              </a:rPr>
              <a:t>https://www.caroselling.it/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23528" y="548680"/>
            <a:ext cx="4176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bg1"/>
                </a:solidFill>
              </a:rPr>
              <a:t>CONTENTS</a:t>
            </a:r>
            <a:endParaRPr lang="ko-KR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528" y="2420888"/>
            <a:ext cx="84969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01         02         03</a:t>
            </a:r>
            <a:endParaRPr lang="ko-KR" altLang="en-US" sz="5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1115616" y="3284984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006569" y="3284984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6876256" y="3284984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85546" y="3475166"/>
            <a:ext cx="25922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pc="-150" dirty="0" smtClean="0">
                <a:solidFill>
                  <a:schemeClr val="bg1"/>
                </a:solidFill>
                <a:latin typeface="+mj-ea"/>
                <a:ea typeface="+mj-ea"/>
              </a:rPr>
              <a:t>2019 UI/UX </a:t>
            </a:r>
            <a:r>
              <a:rPr lang="ko-KR" altLang="en-US" sz="1600" b="1" spc="-150" dirty="0" smtClean="0">
                <a:solidFill>
                  <a:schemeClr val="bg1"/>
                </a:solidFill>
                <a:latin typeface="+mj-ea"/>
                <a:ea typeface="+mj-ea"/>
              </a:rPr>
              <a:t>디자인 </a:t>
            </a:r>
            <a:r>
              <a:rPr lang="ko-KR" altLang="en-US" sz="1600" b="1" spc="-150" dirty="0" err="1" smtClean="0">
                <a:solidFill>
                  <a:schemeClr val="bg1"/>
                </a:solidFill>
                <a:latin typeface="+mj-ea"/>
                <a:ea typeface="+mj-ea"/>
              </a:rPr>
              <a:t>트랜드</a:t>
            </a:r>
            <a:endParaRPr lang="ko-KR" altLang="en-US" sz="1600" b="1" spc="-15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03848" y="3458617"/>
            <a:ext cx="27363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 err="1" smtClean="0">
                <a:solidFill>
                  <a:schemeClr val="bg1"/>
                </a:solidFill>
                <a:latin typeface="+mj-ea"/>
              </a:rPr>
              <a:t>트랜드가</a:t>
            </a:r>
            <a:r>
              <a:rPr lang="ko-KR" altLang="en-US" sz="1600" b="1" spc="-150" dirty="0" smtClean="0">
                <a:solidFill>
                  <a:schemeClr val="bg1"/>
                </a:solidFill>
                <a:latin typeface="+mj-ea"/>
              </a:rPr>
              <a:t> 잘 반영된 </a:t>
            </a:r>
            <a:r>
              <a:rPr lang="en-US" altLang="ko-KR" sz="1600" b="1" spc="-150" dirty="0" smtClean="0">
                <a:solidFill>
                  <a:schemeClr val="bg1"/>
                </a:solidFill>
                <a:latin typeface="+mj-ea"/>
              </a:rPr>
              <a:t/>
            </a:r>
            <a:br>
              <a:rPr lang="en-US" altLang="ko-KR" sz="1600" b="1" spc="-150" dirty="0" smtClean="0">
                <a:solidFill>
                  <a:schemeClr val="bg1"/>
                </a:solidFill>
                <a:latin typeface="+mj-ea"/>
              </a:rPr>
            </a:br>
            <a:r>
              <a:rPr lang="ko-KR" altLang="en-US" sz="1600" b="1" spc="-150" dirty="0" smtClean="0">
                <a:solidFill>
                  <a:schemeClr val="bg1"/>
                </a:solidFill>
                <a:latin typeface="+mj-ea"/>
              </a:rPr>
              <a:t>서비스 제공 사이트</a:t>
            </a:r>
            <a:endParaRPr lang="en-US" altLang="ko-KR" sz="1600" b="1" spc="-150" dirty="0" smtClean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228184" y="3458617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 err="1" smtClean="0">
                <a:solidFill>
                  <a:schemeClr val="bg1"/>
                </a:solidFill>
                <a:latin typeface="+mj-ea"/>
              </a:rPr>
              <a:t>트랜드</a:t>
            </a:r>
            <a:r>
              <a:rPr lang="ko-KR" altLang="en-US" sz="1600" b="1" spc="-150" dirty="0" smtClean="0">
                <a:solidFill>
                  <a:schemeClr val="bg1"/>
                </a:solidFill>
                <a:latin typeface="+mj-ea"/>
              </a:rPr>
              <a:t> 분석을 통한 </a:t>
            </a:r>
            <a:endParaRPr lang="en-US" altLang="ko-KR" sz="1600" b="1" spc="-150" dirty="0">
              <a:solidFill>
                <a:schemeClr val="bg1"/>
              </a:solidFill>
              <a:latin typeface="+mj-ea"/>
            </a:endParaRPr>
          </a:p>
          <a:p>
            <a:pPr algn="ctr"/>
            <a:r>
              <a:rPr lang="en-US" altLang="ko-KR" sz="1600" b="1" spc="-150" dirty="0" smtClean="0">
                <a:solidFill>
                  <a:schemeClr val="bg1"/>
                </a:solidFill>
                <a:latin typeface="+mj-ea"/>
              </a:rPr>
              <a:t>My </a:t>
            </a:r>
            <a:r>
              <a:rPr lang="en-US" altLang="ko-KR" sz="1600" b="1" spc="-150" dirty="0" err="1" smtClean="0">
                <a:solidFill>
                  <a:schemeClr val="bg1"/>
                </a:solidFill>
                <a:latin typeface="+mj-ea"/>
              </a:rPr>
              <a:t>pofol</a:t>
            </a:r>
            <a:r>
              <a:rPr lang="en-US" altLang="ko-KR" sz="1600" b="1" spc="-150" dirty="0" smtClean="0">
                <a:solidFill>
                  <a:schemeClr val="bg1"/>
                </a:solidFill>
                <a:latin typeface="+mj-ea"/>
              </a:rPr>
              <a:t> UI/UX idea</a:t>
            </a:r>
            <a:endParaRPr lang="ko-KR" altLang="en-US" sz="1600" b="1" spc="-150" dirty="0">
              <a:solidFill>
                <a:schemeClr val="bg1"/>
              </a:solidFill>
              <a:latin typeface="+mj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27435" y="836712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2">
                    <a:lumMod val="75000"/>
                  </a:schemeClr>
                </a:solidFill>
              </a:rPr>
              <a:t>My </a:t>
            </a:r>
            <a:r>
              <a:rPr lang="en-US" altLang="ko-KR" sz="2400" b="1" dirty="0" err="1" smtClean="0">
                <a:solidFill>
                  <a:schemeClr val="tx2">
                    <a:lumMod val="75000"/>
                  </a:schemeClr>
                </a:solidFill>
              </a:rPr>
              <a:t>Pofol</a:t>
            </a:r>
            <a:endParaRPr lang="ko-KR" altLang="en-US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5645" y="1299969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DOMFAM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311319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3-2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5644" y="1565861"/>
            <a:ext cx="6584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- </a:t>
            </a:r>
            <a:r>
              <a:rPr lang="ko-KR" altLang="en-US" sz="14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등록페이지</a:t>
            </a:r>
            <a:endParaRPr lang="ko-KR" altLang="en-US" sz="14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DOMFAM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3102" y="1998039"/>
            <a:ext cx="79208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화면경로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웹사이트 관리 </a:t>
            </a:r>
            <a:r>
              <a:rPr lang="en-US" altLang="ko-KR" sz="1400" dirty="0"/>
              <a:t>&gt; </a:t>
            </a:r>
            <a:r>
              <a:rPr lang="ko-KR" altLang="en-US" sz="1400" dirty="0"/>
              <a:t>등록</a:t>
            </a:r>
            <a:r>
              <a:rPr lang="en-US" altLang="ko-KR" sz="1400" dirty="0"/>
              <a:t>(</a:t>
            </a:r>
            <a:r>
              <a:rPr lang="ko-KR" altLang="en-US" sz="1400" dirty="0"/>
              <a:t>생성</a:t>
            </a:r>
            <a:r>
              <a:rPr lang="en-US" altLang="ko-KR" sz="1400" dirty="0"/>
              <a:t>) &gt; Step1. </a:t>
            </a:r>
            <a:r>
              <a:rPr lang="ko-KR" altLang="en-US" sz="1400" dirty="0" err="1"/>
              <a:t>사이트명</a:t>
            </a:r>
            <a:r>
              <a:rPr lang="ko-KR" altLang="en-US" sz="1400" dirty="0"/>
              <a:t> 입력</a:t>
            </a:r>
            <a:r>
              <a:rPr lang="en-US" altLang="ko-KR" sz="1400" dirty="0"/>
              <a:t>(S)</a:t>
            </a:r>
            <a:endParaRPr lang="ko-KR" altLang="en-US" sz="1400" dirty="0"/>
          </a:p>
          <a:p>
            <a:r>
              <a:rPr lang="ko-KR" altLang="en-US" sz="1400" dirty="0" smtClean="0"/>
              <a:t>활용요소 </a:t>
            </a:r>
            <a:r>
              <a:rPr lang="en-US" altLang="ko-KR" sz="1400" dirty="0" smtClean="0"/>
              <a:t>:  </a:t>
            </a:r>
            <a:r>
              <a:rPr lang="ko-KR" altLang="en-US" sz="1400" dirty="0" smtClean="0"/>
              <a:t>마이크로 </a:t>
            </a:r>
            <a:r>
              <a:rPr lang="ko-KR" altLang="en-US" sz="1400" dirty="0" err="1" smtClean="0"/>
              <a:t>인터렉션</a:t>
            </a:r>
            <a:endParaRPr lang="en-US" altLang="ko-KR" sz="1400" dirty="0" smtClean="0"/>
          </a:p>
          <a:p>
            <a:r>
              <a:rPr lang="ko-KR" altLang="en-US" sz="1400" dirty="0" smtClean="0"/>
              <a:t>설명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레이아웃이 단순하여 </a:t>
            </a:r>
            <a:r>
              <a:rPr lang="ko-KR" altLang="en-US" sz="1400" dirty="0" err="1" smtClean="0"/>
              <a:t>인터렉션이</a:t>
            </a:r>
            <a:r>
              <a:rPr lang="ko-KR" altLang="en-US" sz="1400" dirty="0" smtClean="0"/>
              <a:t> 없을 시 사용자에게 자칫 정적이고 지루한 느낌을 줄 수 있다고 생각 됨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따라서 </a:t>
            </a:r>
            <a:r>
              <a:rPr lang="en-US" altLang="ko-KR" sz="1400" dirty="0" smtClean="0"/>
              <a:t>placeholder</a:t>
            </a:r>
            <a:r>
              <a:rPr lang="ko-KR" altLang="en-US" sz="1400" dirty="0" smtClean="0"/>
              <a:t>등이 </a:t>
            </a:r>
            <a:r>
              <a:rPr lang="en-US" altLang="ko-KR" sz="1400" dirty="0" smtClean="0"/>
              <a:t>focus </a:t>
            </a:r>
            <a:r>
              <a:rPr lang="ko-KR" altLang="en-US" sz="1400" dirty="0" smtClean="0"/>
              <a:t>됐을 시 상단으로 이동하는 효과 등을 주면 단순한 레이아웃을 보안하며 </a:t>
            </a:r>
            <a:r>
              <a:rPr lang="ko-KR" altLang="en-US" sz="1400" dirty="0" err="1" smtClean="0"/>
              <a:t>트렌디한</a:t>
            </a:r>
            <a:r>
              <a:rPr lang="ko-KR" altLang="en-US" sz="1400" dirty="0" smtClean="0"/>
              <a:t> 느낌을 줄 수 있습니다</a:t>
            </a:r>
            <a:r>
              <a:rPr lang="en-US" altLang="ko-KR" sz="1400" dirty="0" smtClean="0"/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02" y="4149080"/>
            <a:ext cx="3744416" cy="11542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932" y="3710896"/>
            <a:ext cx="3390900" cy="781050"/>
          </a:xfrm>
          <a:prstGeom prst="rect">
            <a:avLst/>
          </a:prstGeom>
        </p:spPr>
      </p:pic>
      <p:sp>
        <p:nvSpPr>
          <p:cNvPr id="12" name="아래쪽 화살표 11"/>
          <p:cNvSpPr/>
          <p:nvPr/>
        </p:nvSpPr>
        <p:spPr>
          <a:xfrm>
            <a:off x="6405983" y="4491946"/>
            <a:ext cx="288032" cy="455726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rcRect r="17428"/>
          <a:stretch/>
        </p:blipFill>
        <p:spPr>
          <a:xfrm>
            <a:off x="5004048" y="5213351"/>
            <a:ext cx="324036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66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27435" y="836712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2">
                    <a:lumMod val="75000"/>
                  </a:schemeClr>
                </a:solidFill>
              </a:rPr>
              <a:t>My </a:t>
            </a:r>
            <a:r>
              <a:rPr lang="en-US" altLang="ko-KR" sz="2400" b="1" dirty="0" err="1" smtClean="0">
                <a:solidFill>
                  <a:schemeClr val="tx2">
                    <a:lumMod val="75000"/>
                  </a:schemeClr>
                </a:solidFill>
              </a:rPr>
              <a:t>Pofol</a:t>
            </a:r>
            <a:endParaRPr lang="ko-KR" altLang="en-US" sz="24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5645" y="1299969"/>
            <a:ext cx="3240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DOMFAM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311319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3-3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35644" y="1565861"/>
            <a:ext cx="65846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- </a:t>
            </a:r>
            <a:r>
              <a:rPr lang="ko-KR" altLang="en-US" sz="1400" b="1" spc="-150" dirty="0" smtClean="0">
                <a:solidFill>
                  <a:schemeClr val="tx2">
                    <a:lumMod val="75000"/>
                  </a:schemeClr>
                </a:solidFill>
                <a:latin typeface="+mj-ea"/>
              </a:rPr>
              <a:t>등록페이지</a:t>
            </a:r>
            <a:endParaRPr lang="ko-KR" altLang="en-US" sz="1400" b="1" spc="-150" dirty="0">
              <a:solidFill>
                <a:schemeClr val="tx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DOMFAM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3102" y="1998039"/>
            <a:ext cx="79208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화면경로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웹사이트 관리 </a:t>
            </a:r>
            <a:r>
              <a:rPr lang="en-US" altLang="ko-KR" sz="1400" dirty="0"/>
              <a:t>&gt; </a:t>
            </a:r>
            <a:r>
              <a:rPr lang="ko-KR" altLang="en-US" sz="1400" dirty="0"/>
              <a:t>목록</a:t>
            </a:r>
          </a:p>
          <a:p>
            <a:r>
              <a:rPr lang="ko-KR" altLang="en-US" sz="1400" dirty="0" smtClean="0"/>
              <a:t>활용요소 </a:t>
            </a:r>
            <a:r>
              <a:rPr lang="en-US" altLang="ko-KR" sz="1400" dirty="0" smtClean="0"/>
              <a:t>:  </a:t>
            </a:r>
            <a:r>
              <a:rPr lang="ko-KR" altLang="en-US" sz="1400" dirty="0" smtClean="0"/>
              <a:t>목적성 있는 애니메이션</a:t>
            </a:r>
            <a:endParaRPr lang="en-US" altLang="ko-KR" sz="1400" dirty="0"/>
          </a:p>
          <a:p>
            <a:r>
              <a:rPr lang="ko-KR" altLang="en-US" sz="1400" dirty="0" smtClean="0"/>
              <a:t>설명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새 웹사이트 추가 시 단순 생성된다는 느낌보다 </a:t>
            </a:r>
            <a:r>
              <a:rPr lang="en-US" altLang="ko-KR" sz="1400" dirty="0" smtClean="0"/>
              <a:t>width height 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0 </a:t>
            </a:r>
            <a:r>
              <a:rPr lang="ko-KR" altLang="en-US" sz="1400" dirty="0" smtClean="0"/>
              <a:t>인 박스에서 점차 커지는 동작을 주면 추가되었다는 의미를 부여할 수 있습니다</a:t>
            </a:r>
            <a:r>
              <a:rPr lang="en-US" altLang="ko-KR" sz="1400" dirty="0" smtClean="0"/>
              <a:t>.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746" y="3637514"/>
            <a:ext cx="4000500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19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699792" y="2780928"/>
            <a:ext cx="38164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THANK</a:t>
            </a:r>
          </a:p>
          <a:p>
            <a:pPr algn="ctr"/>
            <a:r>
              <a:rPr lang="en-US" altLang="ko-KR" sz="5400" b="1" dirty="0" smtClean="0">
                <a:solidFill>
                  <a:schemeClr val="bg1"/>
                </a:solidFill>
              </a:rPr>
              <a:t>YOU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1600" y="2845385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   ” 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311319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01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411760" y="2996952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2019 UI/UX TREND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056816" y="3627871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DOMFAM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070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71600" y="2942942"/>
            <a:ext cx="7200800" cy="1494170"/>
          </a:xfrm>
          <a:prstGeom prst="rect">
            <a:avLst/>
          </a:prstGeom>
          <a:noFill/>
          <a:ln>
            <a:solidFill>
              <a:srgbClr val="9A45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1600" y="1095707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 ” 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331640" y="3306260"/>
            <a:ext cx="66247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altLang="ko-KR" sz="1400" b="1" dirty="0" err="1"/>
              <a:t>Dallara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Stradale</a:t>
            </a:r>
            <a:endParaRPr lang="en-US" altLang="ko-KR" sz="1400" b="1" dirty="0"/>
          </a:p>
          <a:p>
            <a:pPr algn="ctr" fontAlgn="base"/>
            <a:r>
              <a:rPr lang="en-US" altLang="ko-KR" sz="1400" dirty="0" smtClean="0"/>
              <a:t>ITALY</a:t>
            </a:r>
            <a:endParaRPr lang="en-US" altLang="ko-KR" sz="1400" dirty="0"/>
          </a:p>
          <a:p>
            <a:pPr algn="ctr"/>
            <a:r>
              <a:rPr lang="en-US" altLang="ko-KR" sz="1400" dirty="0">
                <a:hlinkClick r:id="rId3"/>
              </a:rPr>
              <a:t>https://www.dallarastradale.com/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971600" y="2062589"/>
            <a:ext cx="7128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50" dirty="0" smtClean="0">
                <a:latin typeface="+mn-ea"/>
              </a:rPr>
              <a:t>최근 브라우저 자체에서 </a:t>
            </a:r>
            <a:r>
              <a:rPr lang="ko-KR" altLang="en-US" sz="1400" b="1" spc="-150" dirty="0" err="1" smtClean="0">
                <a:latin typeface="+mn-ea"/>
              </a:rPr>
              <a:t>렌더링</a:t>
            </a:r>
            <a:r>
              <a:rPr lang="en-US" altLang="ko-KR" sz="1400" b="1" spc="-150" dirty="0" smtClean="0">
                <a:latin typeface="+mn-ea"/>
              </a:rPr>
              <a:t>, </a:t>
            </a:r>
            <a:r>
              <a:rPr lang="ko-KR" altLang="en-US" sz="1400" b="1" spc="-150" dirty="0" smtClean="0">
                <a:latin typeface="+mn-ea"/>
              </a:rPr>
              <a:t>애니메이션 등의 새로운 수준의</a:t>
            </a:r>
            <a:r>
              <a:rPr lang="en-US" altLang="ko-KR" sz="1400" b="1" spc="-150" dirty="0" smtClean="0">
                <a:latin typeface="+mn-ea"/>
              </a:rPr>
              <a:t/>
            </a:r>
            <a:br>
              <a:rPr lang="en-US" altLang="ko-KR" sz="1400" b="1" spc="-150" dirty="0" smtClean="0">
                <a:latin typeface="+mn-ea"/>
              </a:rPr>
            </a:br>
            <a:r>
              <a:rPr lang="ko-KR" altLang="en-US" sz="1400" b="1" spc="-150" dirty="0" smtClean="0">
                <a:latin typeface="+mn-ea"/>
              </a:rPr>
              <a:t>구현이 가능해지면서 이러한 동적인 이미지를 사용하는 </a:t>
            </a:r>
            <a:r>
              <a:rPr lang="en-US" altLang="ko-KR" sz="1400" b="1" spc="-150" dirty="0" smtClean="0">
                <a:latin typeface="+mn-ea"/>
              </a:rPr>
              <a:t>UI/UX</a:t>
            </a:r>
            <a:r>
              <a:rPr lang="ko-KR" altLang="en-US" sz="1400" b="1" spc="-150" dirty="0" smtClean="0">
                <a:latin typeface="+mn-ea"/>
              </a:rPr>
              <a:t>들이 많아 졌다</a:t>
            </a:r>
            <a:r>
              <a:rPr lang="en-US" altLang="ko-KR" sz="1400" b="1" spc="-150" dirty="0" smtClean="0">
                <a:latin typeface="+mn-ea"/>
              </a:rPr>
              <a:t>.</a:t>
            </a:r>
            <a:endParaRPr lang="ko-KR" altLang="en-US" spc="-150" dirty="0"/>
          </a:p>
        </p:txBody>
      </p:sp>
      <p:sp>
        <p:nvSpPr>
          <p:cNvPr id="12" name="TextBox 11"/>
          <p:cNvSpPr txBox="1"/>
          <p:nvPr/>
        </p:nvSpPr>
        <p:spPr>
          <a:xfrm>
            <a:off x="2411760" y="1268760"/>
            <a:ext cx="4320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 smtClean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강력한 브라우저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056816" y="1878193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_x48549128" descr="EMB00000778ad78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3492120" y="4581128"/>
            <a:ext cx="2160000" cy="1440000"/>
          </a:xfrm>
          <a:prstGeom prst="rect">
            <a:avLst/>
          </a:prstGeom>
          <a:noFill/>
        </p:spPr>
      </p:pic>
      <p:pic>
        <p:nvPicPr>
          <p:cNvPr id="19" name="_x48549128" descr="EMB00000778ad7b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012160" y="4581128"/>
            <a:ext cx="2160000" cy="1440000"/>
          </a:xfrm>
          <a:prstGeom prst="rect">
            <a:avLst/>
          </a:prstGeom>
          <a:noFill/>
        </p:spPr>
      </p:pic>
      <p:pic>
        <p:nvPicPr>
          <p:cNvPr id="20" name="_x189903544" descr="EMB00000778ad7e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971600" y="4581288"/>
            <a:ext cx="2160001" cy="1440000"/>
          </a:xfrm>
          <a:prstGeom prst="rect">
            <a:avLst/>
          </a:prstGeom>
          <a:noFill/>
        </p:spPr>
      </p:pic>
      <p:sp>
        <p:nvSpPr>
          <p:cNvPr id="23" name="TextBox 22"/>
          <p:cNvSpPr txBox="1"/>
          <p:nvPr/>
        </p:nvSpPr>
        <p:spPr>
          <a:xfrm>
            <a:off x="6228184" y="5013176"/>
            <a:ext cx="1872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 smtClean="0">
                <a:solidFill>
                  <a:schemeClr val="bg1"/>
                </a:solidFill>
              </a:rPr>
              <a:t>우클릭</a:t>
            </a:r>
            <a:r>
              <a:rPr lang="ko-KR" altLang="en-US" sz="1100" dirty="0" smtClean="0">
                <a:solidFill>
                  <a:schemeClr val="bg1"/>
                </a:solidFill>
              </a:rPr>
              <a:t> </a:t>
            </a:r>
            <a:r>
              <a:rPr lang="ko-KR" altLang="en-US" sz="1100" dirty="0" err="1" smtClean="0">
                <a:solidFill>
                  <a:schemeClr val="bg1"/>
                </a:solidFill>
              </a:rPr>
              <a:t>그림바꾸기로</a:t>
            </a:r>
            <a:r>
              <a:rPr lang="ko-KR" altLang="en-US" sz="1100" dirty="0" smtClean="0">
                <a:solidFill>
                  <a:schemeClr val="bg1"/>
                </a:solidFill>
              </a:rPr>
              <a:t> 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 err="1" smtClean="0">
                <a:solidFill>
                  <a:schemeClr val="bg1"/>
                </a:solidFill>
              </a:rPr>
              <a:t>그림바꿔주세요</a:t>
            </a:r>
            <a:r>
              <a:rPr lang="ko-KR" altLang="en-US" sz="1100" dirty="0" smtClean="0">
                <a:solidFill>
                  <a:schemeClr val="bg1"/>
                </a:solidFill>
              </a:rPr>
              <a:t> 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600" y="4578705"/>
            <a:ext cx="2160001" cy="14424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600" y="4589602"/>
            <a:ext cx="2160001" cy="140572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91641" y="4596887"/>
            <a:ext cx="2160479" cy="142424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2161" y="4596887"/>
            <a:ext cx="2160000" cy="1424241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995936" y="311319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1-1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DOMFAM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71600" y="2942942"/>
            <a:ext cx="7200800" cy="1494170"/>
          </a:xfrm>
          <a:prstGeom prst="rect">
            <a:avLst/>
          </a:prstGeom>
          <a:noFill/>
          <a:ln>
            <a:solidFill>
              <a:srgbClr val="9A45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1600" y="1120974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DOMFAM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1640" y="3284984"/>
            <a:ext cx="66247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altLang="ko-KR" sz="1400" b="1" dirty="0"/>
              <a:t>Questions in the Sky</a:t>
            </a:r>
          </a:p>
          <a:p>
            <a:pPr algn="ctr" fontAlgn="base"/>
            <a:r>
              <a:rPr lang="en-US" altLang="ko-KR" sz="1400" dirty="0" smtClean="0"/>
              <a:t>FRANCE</a:t>
            </a:r>
            <a:endParaRPr lang="en-US" altLang="ko-KR" sz="1400" dirty="0"/>
          </a:p>
          <a:p>
            <a:pPr algn="ctr"/>
            <a:r>
              <a:rPr lang="en-US" altLang="ko-KR" sz="1400" dirty="0">
                <a:hlinkClick r:id="rId3"/>
              </a:rPr>
              <a:t>https://questionsinthesky.airfrance.com/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971600" y="2062589"/>
            <a:ext cx="7128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50" dirty="0" smtClean="0">
                <a:latin typeface="+mn-ea"/>
              </a:rPr>
              <a:t>아무 의미 없는 애니메이션으로 디자인하기보다 </a:t>
            </a:r>
            <a:endParaRPr lang="en-US" altLang="ko-KR" sz="1400" b="1" spc="-150" dirty="0" smtClean="0">
              <a:latin typeface="+mn-ea"/>
            </a:endParaRPr>
          </a:p>
          <a:p>
            <a:pPr algn="ctr"/>
            <a:r>
              <a:rPr lang="ko-KR" altLang="en-US" sz="1400" b="1" spc="-150" dirty="0" smtClean="0">
                <a:latin typeface="+mn-ea"/>
              </a:rPr>
              <a:t>어떤 의미를 전달하거나 표현하는 목적성이 있는 애니메이션이 사용자들의 공감을 이끌 수 있다</a:t>
            </a:r>
            <a:endParaRPr lang="ko-KR" altLang="en-US" spc="-150" dirty="0"/>
          </a:p>
        </p:txBody>
      </p:sp>
      <p:sp>
        <p:nvSpPr>
          <p:cNvPr id="12" name="TextBox 11"/>
          <p:cNvSpPr txBox="1"/>
          <p:nvPr/>
        </p:nvSpPr>
        <p:spPr>
          <a:xfrm>
            <a:off x="1475656" y="1317718"/>
            <a:ext cx="6192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 smtClean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목적성 있는 애니메이션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_x48549128" descr="EMB00000778ad78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3492120" y="4581128"/>
            <a:ext cx="2160000" cy="1440000"/>
          </a:xfrm>
          <a:prstGeom prst="rect">
            <a:avLst/>
          </a:prstGeom>
          <a:noFill/>
        </p:spPr>
      </p:pic>
      <p:pic>
        <p:nvPicPr>
          <p:cNvPr id="19" name="_x48549128" descr="EMB00000778ad7b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012160" y="4581128"/>
            <a:ext cx="2160000" cy="1440000"/>
          </a:xfrm>
          <a:prstGeom prst="rect">
            <a:avLst/>
          </a:prstGeom>
          <a:noFill/>
        </p:spPr>
      </p:pic>
      <p:pic>
        <p:nvPicPr>
          <p:cNvPr id="20" name="_x189903544" descr="EMB00000778ad7e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971600" y="4581288"/>
            <a:ext cx="2160001" cy="1440000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1115616" y="5013176"/>
            <a:ext cx="1872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 smtClean="0">
                <a:solidFill>
                  <a:schemeClr val="bg1"/>
                </a:solidFill>
              </a:rPr>
              <a:t>우클릭</a:t>
            </a:r>
            <a:r>
              <a:rPr lang="ko-KR" altLang="en-US" sz="1100" dirty="0" smtClean="0">
                <a:solidFill>
                  <a:schemeClr val="bg1"/>
                </a:solidFill>
              </a:rPr>
              <a:t> </a:t>
            </a:r>
            <a:r>
              <a:rPr lang="ko-KR" altLang="en-US" sz="1100" dirty="0" err="1" smtClean="0">
                <a:solidFill>
                  <a:schemeClr val="bg1"/>
                </a:solidFill>
              </a:rPr>
              <a:t>그림바꾸기로</a:t>
            </a:r>
            <a:r>
              <a:rPr lang="ko-KR" altLang="en-US" sz="1100" dirty="0" smtClean="0">
                <a:solidFill>
                  <a:schemeClr val="bg1"/>
                </a:solidFill>
              </a:rPr>
              <a:t> 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 err="1" smtClean="0">
                <a:solidFill>
                  <a:schemeClr val="bg1"/>
                </a:solidFill>
              </a:rPr>
              <a:t>그림바꿔주세요</a:t>
            </a:r>
            <a:r>
              <a:rPr lang="ko-KR" altLang="en-US" sz="1100" dirty="0" smtClean="0">
                <a:solidFill>
                  <a:schemeClr val="bg1"/>
                </a:solidFill>
              </a:rPr>
              <a:t> 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07904" y="5013176"/>
            <a:ext cx="1872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 smtClean="0">
                <a:solidFill>
                  <a:schemeClr val="bg1"/>
                </a:solidFill>
              </a:rPr>
              <a:t>우클릭</a:t>
            </a:r>
            <a:r>
              <a:rPr lang="ko-KR" altLang="en-US" sz="1100" dirty="0" smtClean="0">
                <a:solidFill>
                  <a:schemeClr val="bg1"/>
                </a:solidFill>
              </a:rPr>
              <a:t> </a:t>
            </a:r>
            <a:r>
              <a:rPr lang="ko-KR" altLang="en-US" sz="1100" dirty="0" err="1" smtClean="0">
                <a:solidFill>
                  <a:schemeClr val="bg1"/>
                </a:solidFill>
              </a:rPr>
              <a:t>그림바꾸기로</a:t>
            </a:r>
            <a:r>
              <a:rPr lang="ko-KR" altLang="en-US" sz="1100" dirty="0" smtClean="0">
                <a:solidFill>
                  <a:schemeClr val="bg1"/>
                </a:solidFill>
              </a:rPr>
              <a:t> 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 err="1" smtClean="0">
                <a:solidFill>
                  <a:schemeClr val="bg1"/>
                </a:solidFill>
              </a:rPr>
              <a:t>그림바꿔주세요</a:t>
            </a:r>
            <a:r>
              <a:rPr lang="ko-KR" altLang="en-US" sz="1100" dirty="0" smtClean="0">
                <a:solidFill>
                  <a:schemeClr val="bg1"/>
                </a:solidFill>
              </a:rPr>
              <a:t> 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28184" y="5013176"/>
            <a:ext cx="1872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 smtClean="0">
                <a:solidFill>
                  <a:schemeClr val="bg1"/>
                </a:solidFill>
              </a:rPr>
              <a:t>우클릭</a:t>
            </a:r>
            <a:r>
              <a:rPr lang="ko-KR" altLang="en-US" sz="1100" dirty="0" smtClean="0">
                <a:solidFill>
                  <a:schemeClr val="bg1"/>
                </a:solidFill>
              </a:rPr>
              <a:t> </a:t>
            </a:r>
            <a:r>
              <a:rPr lang="ko-KR" altLang="en-US" sz="1100" dirty="0" err="1" smtClean="0">
                <a:solidFill>
                  <a:schemeClr val="bg1"/>
                </a:solidFill>
              </a:rPr>
              <a:t>그림바꾸기로</a:t>
            </a:r>
            <a:r>
              <a:rPr lang="ko-KR" altLang="en-US" sz="1100" dirty="0" smtClean="0">
                <a:solidFill>
                  <a:schemeClr val="bg1"/>
                </a:solidFill>
              </a:rPr>
              <a:t> 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 err="1" smtClean="0">
                <a:solidFill>
                  <a:schemeClr val="bg1"/>
                </a:solidFill>
              </a:rPr>
              <a:t>그림바꿔주세요</a:t>
            </a:r>
            <a:r>
              <a:rPr lang="ko-KR" altLang="en-US" sz="1100" dirty="0" smtClean="0">
                <a:solidFill>
                  <a:schemeClr val="bg1"/>
                </a:solidFill>
              </a:rPr>
              <a:t> 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7"/>
          <a:srcRect r="9680"/>
          <a:stretch/>
        </p:blipFill>
        <p:spPr>
          <a:xfrm>
            <a:off x="971600" y="4581128"/>
            <a:ext cx="2181517" cy="144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91880" y="4578704"/>
            <a:ext cx="2160240" cy="144258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3295" y="4578705"/>
            <a:ext cx="2168865" cy="1442424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995936" y="311319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1-2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771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71600" y="2942942"/>
            <a:ext cx="7200800" cy="1494170"/>
          </a:xfrm>
          <a:prstGeom prst="rect">
            <a:avLst/>
          </a:prstGeom>
          <a:noFill/>
          <a:ln>
            <a:solidFill>
              <a:srgbClr val="9A45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1600" y="1050433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 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331640" y="3307192"/>
            <a:ext cx="66247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altLang="ko-KR" sz="1400" b="1" dirty="0"/>
              <a:t>Plastic.</a:t>
            </a:r>
          </a:p>
          <a:p>
            <a:pPr algn="ctr" fontAlgn="base"/>
            <a:r>
              <a:rPr lang="en-US" altLang="ko-KR" sz="1400" dirty="0" smtClean="0"/>
              <a:t>SPAIN</a:t>
            </a:r>
            <a:endParaRPr lang="en-US" altLang="ko-KR" sz="1400" dirty="0"/>
          </a:p>
          <a:p>
            <a:pPr algn="ctr"/>
            <a:r>
              <a:rPr lang="en-US" altLang="ko-KR" sz="1400" dirty="0">
                <a:hlinkClick r:id="rId3"/>
              </a:rPr>
              <a:t>https://www.plasticbcn.com/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971600" y="2062589"/>
            <a:ext cx="71287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50" dirty="0" err="1" smtClean="0">
                <a:latin typeface="+mn-ea"/>
              </a:rPr>
              <a:t>플렛디자인이</a:t>
            </a:r>
            <a:r>
              <a:rPr lang="ko-KR" altLang="en-US" sz="1400" b="1" spc="-150" dirty="0" smtClean="0">
                <a:latin typeface="+mn-ea"/>
              </a:rPr>
              <a:t> 주를 이루던 시기를 지나 </a:t>
            </a:r>
            <a:r>
              <a:rPr lang="en-US" altLang="ko-KR" sz="1400" b="1" spc="-150" dirty="0" smtClean="0">
                <a:latin typeface="+mn-ea"/>
              </a:rPr>
              <a:t>3D </a:t>
            </a:r>
            <a:r>
              <a:rPr lang="ko-KR" altLang="en-US" sz="1400" b="1" spc="-150" dirty="0" smtClean="0">
                <a:latin typeface="+mn-ea"/>
              </a:rPr>
              <a:t>인터페이스가 주목을 </a:t>
            </a:r>
            <a:r>
              <a:rPr lang="ko-KR" altLang="en-US" sz="1400" b="1" spc="-150" dirty="0" err="1" smtClean="0">
                <a:latin typeface="+mn-ea"/>
              </a:rPr>
              <a:t>받고있다</a:t>
            </a:r>
            <a:r>
              <a:rPr lang="en-US" altLang="ko-KR" sz="1400" b="1" spc="-150" dirty="0" smtClean="0">
                <a:latin typeface="+mn-ea"/>
              </a:rPr>
              <a:t>.</a:t>
            </a:r>
            <a:endParaRPr lang="ko-KR" altLang="en-US" spc="-150" dirty="0"/>
          </a:p>
        </p:txBody>
      </p:sp>
      <p:sp>
        <p:nvSpPr>
          <p:cNvPr id="12" name="TextBox 11"/>
          <p:cNvSpPr txBox="1"/>
          <p:nvPr/>
        </p:nvSpPr>
        <p:spPr>
          <a:xfrm>
            <a:off x="1187624" y="1268760"/>
            <a:ext cx="67687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3D </a:t>
            </a:r>
            <a:r>
              <a:rPr lang="ko-KR" altLang="en-US" sz="3200" b="1" spc="-150" dirty="0" smtClean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인터페이스 및 깊이 있는 평면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544" y="4578704"/>
            <a:ext cx="2475439" cy="168099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00" y="4532965"/>
            <a:ext cx="1501507" cy="172673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6"/>
          <a:srcRect l="9259" r="24074"/>
          <a:stretch/>
        </p:blipFill>
        <p:spPr>
          <a:xfrm>
            <a:off x="2691562" y="4541640"/>
            <a:ext cx="2384494" cy="171805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3995936" y="311319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1-3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DOMFAM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928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71600" y="2942942"/>
            <a:ext cx="7200800" cy="1494170"/>
          </a:xfrm>
          <a:prstGeom prst="rect">
            <a:avLst/>
          </a:prstGeom>
          <a:noFill/>
          <a:ln>
            <a:solidFill>
              <a:srgbClr val="9A45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331640" y="3284984"/>
            <a:ext cx="66247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it-IT" altLang="ko-KR" sz="1400" b="1" dirty="0"/>
              <a:t>Chameleon Media</a:t>
            </a:r>
          </a:p>
          <a:p>
            <a:pPr algn="ctr" fontAlgn="base"/>
            <a:r>
              <a:rPr lang="it-IT" altLang="ko-KR" sz="1400" dirty="0" smtClean="0"/>
              <a:t>RUSSIA</a:t>
            </a:r>
            <a:endParaRPr lang="it-IT" altLang="ko-KR" sz="1400" dirty="0"/>
          </a:p>
          <a:p>
            <a:pPr algn="ctr"/>
            <a:r>
              <a:rPr lang="en-US" altLang="ko-KR" sz="1400" dirty="0" smtClean="0">
                <a:hlinkClick r:id="rId3"/>
              </a:rPr>
              <a:t>http</a:t>
            </a:r>
            <a:r>
              <a:rPr lang="en-US" altLang="ko-KR" sz="1400" dirty="0">
                <a:hlinkClick r:id="rId3"/>
              </a:rPr>
              <a:t>://chameleon.media/en/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971600" y="2062589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pc="-150" dirty="0"/>
          </a:p>
        </p:txBody>
      </p:sp>
      <p:sp>
        <p:nvSpPr>
          <p:cNvPr id="12" name="TextBox 11"/>
          <p:cNvSpPr txBox="1"/>
          <p:nvPr/>
        </p:nvSpPr>
        <p:spPr>
          <a:xfrm>
            <a:off x="1547664" y="1340768"/>
            <a:ext cx="6048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spc="-150" dirty="0" smtClean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초현실적 일러스트 디자인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_x189903544" descr="EMB00000778ad7e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971600" y="4581288"/>
            <a:ext cx="2160001" cy="1440000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1115616" y="5013176"/>
            <a:ext cx="1872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 smtClean="0">
                <a:solidFill>
                  <a:schemeClr val="bg1"/>
                </a:solidFill>
              </a:rPr>
              <a:t>우클릭</a:t>
            </a:r>
            <a:r>
              <a:rPr lang="ko-KR" altLang="en-US" sz="1100" dirty="0" smtClean="0">
                <a:solidFill>
                  <a:schemeClr val="bg1"/>
                </a:solidFill>
              </a:rPr>
              <a:t> </a:t>
            </a:r>
            <a:r>
              <a:rPr lang="ko-KR" altLang="en-US" sz="1100" dirty="0" err="1" smtClean="0">
                <a:solidFill>
                  <a:schemeClr val="bg1"/>
                </a:solidFill>
              </a:rPr>
              <a:t>그림바꾸기로</a:t>
            </a:r>
            <a:r>
              <a:rPr lang="ko-KR" altLang="en-US" sz="1100" dirty="0" smtClean="0">
                <a:solidFill>
                  <a:schemeClr val="bg1"/>
                </a:solidFill>
              </a:rPr>
              <a:t> 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 err="1" smtClean="0">
                <a:solidFill>
                  <a:schemeClr val="bg1"/>
                </a:solidFill>
              </a:rPr>
              <a:t>그림바꿔주세요</a:t>
            </a:r>
            <a:r>
              <a:rPr lang="ko-KR" altLang="en-US" sz="1100" dirty="0" smtClean="0">
                <a:solidFill>
                  <a:schemeClr val="bg1"/>
                </a:solidFill>
              </a:rPr>
              <a:t> 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1600" y="2062589"/>
            <a:ext cx="7128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50" dirty="0" smtClean="0">
                <a:latin typeface="+mn-ea"/>
              </a:rPr>
              <a:t>독특한 매력을 전달하고 신선하게 비칠 수 있는 초현실적인 일러스트 디자인이 </a:t>
            </a:r>
            <a:r>
              <a:rPr lang="en-US" altLang="ko-KR" sz="1400" b="1" spc="-150" dirty="0" smtClean="0">
                <a:latin typeface="+mn-ea"/>
              </a:rPr>
              <a:t>UI/UX</a:t>
            </a:r>
            <a:r>
              <a:rPr lang="ko-KR" altLang="en-US" sz="1400" b="1" spc="-150" dirty="0">
                <a:latin typeface="+mn-ea"/>
              </a:rPr>
              <a:t> </a:t>
            </a:r>
            <a:r>
              <a:rPr lang="ko-KR" altLang="en-US" sz="1400" b="1" spc="-150" dirty="0" smtClean="0">
                <a:latin typeface="+mn-ea"/>
              </a:rPr>
              <a:t>디자인 </a:t>
            </a:r>
            <a:r>
              <a:rPr lang="ko-KR" altLang="en-US" sz="1400" b="1" spc="-150" dirty="0" err="1" smtClean="0">
                <a:latin typeface="+mn-ea"/>
              </a:rPr>
              <a:t>트렌드로</a:t>
            </a:r>
            <a:r>
              <a:rPr lang="ko-KR" altLang="en-US" sz="1400" b="1" spc="-150" dirty="0" smtClean="0">
                <a:latin typeface="+mn-ea"/>
              </a:rPr>
              <a:t> </a:t>
            </a:r>
            <a:r>
              <a:rPr lang="ko-KR" altLang="en-US" sz="1400" b="1" spc="-150" dirty="0" err="1" smtClean="0">
                <a:latin typeface="+mn-ea"/>
              </a:rPr>
              <a:t>기대받고</a:t>
            </a:r>
            <a:r>
              <a:rPr lang="ko-KR" altLang="en-US" sz="1400" b="1" spc="-150" dirty="0" smtClean="0">
                <a:latin typeface="+mn-ea"/>
              </a:rPr>
              <a:t> 있는 중</a:t>
            </a:r>
            <a:endParaRPr lang="ko-KR" altLang="en-US" spc="-15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711" y="4577117"/>
            <a:ext cx="2475482" cy="15270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3250" y="4577117"/>
            <a:ext cx="2643382" cy="152845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7923" y="4599418"/>
            <a:ext cx="2340288" cy="1491406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3995936" y="311319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1-4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DOMFAM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9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71600" y="1212133"/>
            <a:ext cx="7128792" cy="5061755"/>
          </a:xfrm>
          <a:prstGeom prst="rect">
            <a:avLst/>
          </a:prstGeom>
          <a:noFill/>
          <a:ln>
            <a:solidFill>
              <a:srgbClr val="9A45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223628" y="1388084"/>
            <a:ext cx="6624736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400" b="1" dirty="0" smtClean="0"/>
              <a:t>등장배경</a:t>
            </a:r>
            <a:endParaRPr lang="en-US" altLang="ko-KR" sz="1400" b="1" dirty="0" smtClean="0"/>
          </a:p>
          <a:p>
            <a:pPr fontAlgn="base"/>
            <a:endParaRPr lang="en-US" altLang="ko-KR" sz="1400" dirty="0" smtClean="0"/>
          </a:p>
          <a:p>
            <a:pPr fontAlgn="base"/>
            <a:r>
              <a:rPr lang="ko-KR" altLang="en-US" sz="1400" dirty="0" smtClean="0"/>
              <a:t>  플랫 디자인의 강세가 수 년간 지속되며 사람들은 심플한 디자인에 둔감해졌다</a:t>
            </a:r>
            <a:r>
              <a:rPr lang="en-US" altLang="ko-KR" sz="1400" dirty="0" smtClean="0"/>
              <a:t>. </a:t>
            </a:r>
          </a:p>
          <a:p>
            <a:pPr fontAlgn="base"/>
            <a:r>
              <a:rPr lang="ko-KR" altLang="en-US" sz="1400" dirty="0" smtClean="0"/>
              <a:t>그 사이 디지털 디바이스는 빠른 속도로 발전해 구현에 제약이 적어지며 등장하였다</a:t>
            </a:r>
            <a:r>
              <a:rPr lang="en-US" altLang="ko-KR" sz="1400" dirty="0" smtClean="0"/>
              <a:t>. </a:t>
            </a:r>
          </a:p>
          <a:p>
            <a:pPr fontAlgn="base"/>
            <a:r>
              <a:rPr lang="en-US" altLang="ko-KR" sz="1400" dirty="0"/>
              <a:t> </a:t>
            </a:r>
            <a:r>
              <a:rPr lang="ko-KR" altLang="en-US" sz="1400" dirty="0" smtClean="0"/>
              <a:t>디자인 사조의 예를 </a:t>
            </a:r>
            <a:r>
              <a:rPr lang="ko-KR" altLang="en-US" sz="1400" dirty="0" smtClean="0"/>
              <a:t>든다면 형식적인 </a:t>
            </a:r>
            <a:r>
              <a:rPr lang="ko-KR" altLang="en-US" sz="1400" dirty="0" smtClean="0"/>
              <a:t>모더니즘 이후 등장한 </a:t>
            </a:r>
            <a:r>
              <a:rPr lang="ko-KR" altLang="en-US" sz="1400" b="1" dirty="0" smtClean="0"/>
              <a:t>해체주의</a:t>
            </a:r>
            <a:r>
              <a:rPr lang="ko-KR" altLang="en-US" sz="1400" dirty="0" smtClean="0"/>
              <a:t>와 비슷한 양상이며 </a:t>
            </a:r>
            <a:r>
              <a:rPr lang="ko-KR" altLang="en-US" sz="1400" b="1" dirty="0" smtClean="0"/>
              <a:t>탈 </a:t>
            </a:r>
            <a:r>
              <a:rPr lang="ko-KR" altLang="en-US" sz="1400" b="1" dirty="0" smtClean="0"/>
              <a:t>형식주의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불연속성 </a:t>
            </a:r>
            <a:r>
              <a:rPr lang="ko-KR" altLang="en-US" sz="1400" dirty="0" smtClean="0"/>
              <a:t>등의 </a:t>
            </a:r>
            <a:r>
              <a:rPr lang="ko-KR" altLang="en-US" sz="1400" dirty="0" smtClean="0"/>
              <a:t>비슷한 특징을 가진다</a:t>
            </a:r>
            <a:r>
              <a:rPr lang="en-US" altLang="ko-KR" sz="1400" dirty="0" smtClean="0"/>
              <a:t>.</a:t>
            </a:r>
            <a:endParaRPr lang="en-US" altLang="ko-KR" sz="1400" dirty="0" smtClean="0"/>
          </a:p>
          <a:p>
            <a:pPr fontAlgn="base"/>
            <a:endParaRPr lang="en-US" altLang="ko-KR" sz="1400" dirty="0" smtClean="0"/>
          </a:p>
          <a:p>
            <a:pPr fontAlgn="base"/>
            <a:r>
              <a:rPr lang="ko-KR" altLang="en-US" sz="1400" b="1" dirty="0" smtClean="0"/>
              <a:t>명명된 배경</a:t>
            </a:r>
            <a:endParaRPr lang="en-US" altLang="ko-KR" sz="1400" b="1" dirty="0" smtClean="0"/>
          </a:p>
          <a:p>
            <a:pPr fontAlgn="base"/>
            <a:endParaRPr lang="en-US" altLang="ko-KR" sz="1400" dirty="0" smtClean="0"/>
          </a:p>
          <a:p>
            <a:pPr fontAlgn="base"/>
            <a:r>
              <a:rPr lang="ko-KR" altLang="en-US" sz="1400" dirty="0" smtClean="0"/>
              <a:t> 배경이나 서브 요소였던 </a:t>
            </a:r>
            <a:r>
              <a:rPr lang="ko-KR" altLang="en-US" sz="1400" dirty="0" err="1" smtClean="0"/>
              <a:t>그라데이션이</a:t>
            </a:r>
            <a:r>
              <a:rPr lang="ko-KR" altLang="en-US" sz="1400" dirty="0" smtClean="0"/>
              <a:t> </a:t>
            </a:r>
            <a:r>
              <a:rPr lang="ko-KR" altLang="en-US" sz="1400" b="1" dirty="0" smtClean="0"/>
              <a:t>적극적인 주연역할</a:t>
            </a:r>
            <a:r>
              <a:rPr lang="ko-KR" altLang="en-US" sz="1400" dirty="0" smtClean="0"/>
              <a:t>을 하게 되면서 </a:t>
            </a:r>
            <a:r>
              <a:rPr lang="ko-KR" altLang="en-US" sz="1400" b="1" dirty="0" err="1" smtClean="0"/>
              <a:t>비핸스</a:t>
            </a:r>
            <a:r>
              <a:rPr lang="en-US" altLang="ko-KR" sz="1400" dirty="0" smtClean="0"/>
              <a:t>(</a:t>
            </a:r>
            <a:r>
              <a:rPr lang="ko-KR" altLang="en-US" sz="1400" dirty="0" err="1"/>
              <a:t>어도비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크리에이티브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클라우드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내에서 이를 </a:t>
            </a:r>
            <a:r>
              <a:rPr lang="ko-KR" altLang="en-US" sz="1400" dirty="0" err="1" smtClean="0"/>
              <a:t>그라데이션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2.0</a:t>
            </a:r>
            <a:r>
              <a:rPr lang="ko-KR" altLang="en-US" sz="1400" dirty="0" smtClean="0"/>
              <a:t>이라 부르기 </a:t>
            </a:r>
            <a:r>
              <a:rPr lang="ko-KR" altLang="en-US" sz="1400" dirty="0"/>
              <a:t>시</a:t>
            </a:r>
            <a:r>
              <a:rPr lang="ko-KR" altLang="en-US" sz="1400" dirty="0" smtClean="0"/>
              <a:t>작했다</a:t>
            </a:r>
            <a:r>
              <a:rPr lang="en-US" altLang="ko-KR" sz="1400" dirty="0" smtClean="0"/>
              <a:t>. </a:t>
            </a:r>
          </a:p>
          <a:p>
            <a:pPr fontAlgn="base"/>
            <a:r>
              <a:rPr lang="ko-KR" altLang="en-US" sz="1400" dirty="0" smtClean="0"/>
              <a:t>어떠한 특징에 의해 </a:t>
            </a:r>
            <a:r>
              <a:rPr lang="ko-KR" altLang="en-US" sz="1400" dirty="0"/>
              <a:t>규정된다기보다는 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스큐어모픽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&gt;</a:t>
            </a:r>
            <a:r>
              <a:rPr lang="ko-KR" altLang="en-US" sz="1400" dirty="0" smtClean="0"/>
              <a:t> 플랫의 시대를 지나 새로운 </a:t>
            </a:r>
            <a:r>
              <a:rPr lang="ko-KR" altLang="en-US" sz="1400" dirty="0" err="1" smtClean="0"/>
              <a:t>트렌드로</a:t>
            </a:r>
            <a:r>
              <a:rPr lang="ko-KR" altLang="en-US" sz="1400" dirty="0" smtClean="0"/>
              <a:t> </a:t>
            </a:r>
            <a:r>
              <a:rPr lang="ko-KR" altLang="en-US" sz="1400" dirty="0" smtClean="0"/>
              <a:t>이전 </a:t>
            </a:r>
            <a:r>
              <a:rPr lang="ko-KR" altLang="en-US" sz="1400" dirty="0" smtClean="0"/>
              <a:t>시대에 명명되던 </a:t>
            </a:r>
            <a:r>
              <a:rPr lang="ko-KR" altLang="en-US" sz="1400" dirty="0" err="1" smtClean="0"/>
              <a:t>그라데이션과</a:t>
            </a:r>
            <a:r>
              <a:rPr lang="ko-KR" altLang="en-US" sz="1400" dirty="0" smtClean="0"/>
              <a:t> </a:t>
            </a:r>
            <a:r>
              <a:rPr lang="ko-KR" altLang="en-US" sz="1400" dirty="0" smtClean="0"/>
              <a:t>분리시키기 위한 명칭으로 이해하는 게 좋을 듯싶다</a:t>
            </a:r>
            <a:r>
              <a:rPr lang="en-US" altLang="ko-KR" sz="1400" dirty="0" smtClean="0"/>
              <a:t>.</a:t>
            </a:r>
          </a:p>
          <a:p>
            <a:pPr fontAlgn="base"/>
            <a:endParaRPr lang="en-US" altLang="ko-KR" sz="1400" dirty="0"/>
          </a:p>
          <a:p>
            <a:pPr fontAlgn="base"/>
            <a:r>
              <a:rPr lang="ko-KR" altLang="en-US" sz="1400" b="1" dirty="0" smtClean="0"/>
              <a:t>특징</a:t>
            </a:r>
            <a:endParaRPr lang="en-US" altLang="ko-KR" sz="1400" b="1" dirty="0"/>
          </a:p>
          <a:p>
            <a:pPr fontAlgn="base"/>
            <a:endParaRPr lang="en-US" altLang="ko-KR" sz="1400" dirty="0" smtClean="0"/>
          </a:p>
          <a:p>
            <a:pPr fontAlgn="base"/>
            <a:r>
              <a:rPr lang="en-US" altLang="ko-KR" sz="1400" dirty="0" smtClean="0"/>
              <a:t>- Vibrant </a:t>
            </a:r>
            <a:r>
              <a:rPr lang="ko-KR" altLang="en-US" sz="1400" dirty="0" smtClean="0"/>
              <a:t>컬러의 사용이 많다</a:t>
            </a:r>
            <a:r>
              <a:rPr lang="en-US" altLang="ko-KR" sz="1400" dirty="0" smtClean="0"/>
              <a:t>.</a:t>
            </a:r>
          </a:p>
          <a:p>
            <a:pPr fontAlgn="base"/>
            <a:r>
              <a:rPr lang="en-US" altLang="ko-KR" sz="1400" dirty="0" smtClean="0"/>
              <a:t>- </a:t>
            </a:r>
            <a:r>
              <a:rPr lang="ko-KR" altLang="en-US" sz="1400" dirty="0" smtClean="0"/>
              <a:t>애플에서 요즘 사용하는 모션이 반영된 </a:t>
            </a:r>
            <a:r>
              <a:rPr lang="ko-KR" altLang="en-US" sz="1400" dirty="0" err="1" smtClean="0"/>
              <a:t>꿀렁이는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그라데이션과</a:t>
            </a:r>
            <a:r>
              <a:rPr lang="ko-KR" altLang="en-US" sz="1400" dirty="0" smtClean="0"/>
              <a:t> 같이 추상적이고 비정형적인 면이 많다</a:t>
            </a:r>
            <a:r>
              <a:rPr lang="en-US" altLang="ko-KR" sz="1400" dirty="0" smtClean="0"/>
              <a:t>.</a:t>
            </a:r>
            <a:endParaRPr lang="en-US" altLang="ko-KR" sz="1400" dirty="0"/>
          </a:p>
          <a:p>
            <a:pPr fontAlgn="base"/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-1044624" y="669694"/>
            <a:ext cx="6048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pc="-150" dirty="0" smtClean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Gradient 2.0 </a:t>
            </a:r>
            <a:r>
              <a:rPr lang="ko-KR" altLang="en-US" sz="2000" b="1" spc="-150" dirty="0" smtClean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내용 보충</a:t>
            </a:r>
            <a:endParaRPr lang="ko-KR" altLang="en-US" sz="20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95936" y="311319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1-5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DOMFAM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037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620688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71600" y="2942942"/>
            <a:ext cx="7200800" cy="1494170"/>
          </a:xfrm>
          <a:prstGeom prst="rect">
            <a:avLst/>
          </a:prstGeom>
          <a:noFill/>
          <a:ln>
            <a:solidFill>
              <a:srgbClr val="9A45A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71600" y="1196752"/>
            <a:ext cx="7200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 smtClean="0">
                <a:solidFill>
                  <a:schemeClr val="bg1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“          ”</a:t>
            </a:r>
            <a:endParaRPr lang="ko-KR" altLang="en-US" sz="6000" dirty="0">
              <a:solidFill>
                <a:schemeClr val="bg1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331640" y="3356992"/>
            <a:ext cx="66247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US" altLang="ko-KR" sz="1400" b="1" dirty="0"/>
              <a:t>Nam </a:t>
            </a:r>
            <a:r>
              <a:rPr lang="en-US" altLang="ko-KR" sz="1400" b="1" dirty="0" err="1"/>
              <a:t>Insik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– Portfolio</a:t>
            </a:r>
          </a:p>
          <a:p>
            <a:pPr algn="ctr" fontAlgn="base"/>
            <a:r>
              <a:rPr lang="en-US" altLang="ko-KR" sz="1400" dirty="0" smtClean="0"/>
              <a:t>KOREA </a:t>
            </a:r>
            <a:r>
              <a:rPr lang="en-US" altLang="ko-KR" sz="1400" dirty="0"/>
              <a:t>(SOUTH)</a:t>
            </a:r>
          </a:p>
          <a:p>
            <a:pPr algn="ctr"/>
            <a:r>
              <a:rPr lang="en-US" altLang="ko-KR" sz="1400" dirty="0" smtClean="0">
                <a:hlinkClick r:id="rId3"/>
              </a:rPr>
              <a:t>http</a:t>
            </a:r>
            <a:r>
              <a:rPr lang="en-US" altLang="ko-KR" sz="1400" dirty="0">
                <a:hlinkClick r:id="rId3"/>
              </a:rPr>
              <a:t>://</a:t>
            </a:r>
            <a:r>
              <a:rPr lang="en-US" altLang="ko-KR" sz="1400" dirty="0" smtClean="0">
                <a:hlinkClick r:id="rId3"/>
              </a:rPr>
              <a:t>naminsik.com/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971600" y="2062589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pc="-150" dirty="0"/>
          </a:p>
        </p:txBody>
      </p:sp>
      <p:sp>
        <p:nvSpPr>
          <p:cNvPr id="12" name="TextBox 11"/>
          <p:cNvSpPr txBox="1"/>
          <p:nvPr/>
        </p:nvSpPr>
        <p:spPr>
          <a:xfrm>
            <a:off x="1547664" y="1315141"/>
            <a:ext cx="60486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spc="-150" dirty="0" smtClean="0">
                <a:solidFill>
                  <a:schemeClr val="tx2">
                    <a:lumMod val="75000"/>
                  </a:schemeClr>
                </a:solidFill>
                <a:latin typeface="+mj-lt"/>
                <a:ea typeface="HY헤드라인M" pitchFamily="18" charset="-127"/>
              </a:rPr>
              <a:t>Gradient 2.0</a:t>
            </a:r>
            <a:endParaRPr lang="ko-KR" altLang="en-US" sz="3200" b="1" spc="-150" dirty="0">
              <a:solidFill>
                <a:schemeClr val="tx2">
                  <a:lumMod val="75000"/>
                </a:schemeClr>
              </a:solidFill>
              <a:latin typeface="+mj-lt"/>
              <a:ea typeface="HY헤드라인M" pitchFamily="18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2123728" y="1916832"/>
            <a:ext cx="4824536" cy="0"/>
          </a:xfrm>
          <a:prstGeom prst="line">
            <a:avLst/>
          </a:prstGeom>
          <a:ln>
            <a:gradFill>
              <a:gsLst>
                <a:gs pos="0">
                  <a:schemeClr val="bg1"/>
                </a:gs>
                <a:gs pos="5000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10800000" scaled="0"/>
            </a:gra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_x48549128" descr="EMB00000778ad78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3492120" y="4581128"/>
            <a:ext cx="2160000" cy="1440000"/>
          </a:xfrm>
          <a:prstGeom prst="rect">
            <a:avLst/>
          </a:prstGeom>
          <a:noFill/>
        </p:spPr>
      </p:pic>
      <p:pic>
        <p:nvPicPr>
          <p:cNvPr id="19" name="_x48549128" descr="EMB00000778ad7b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012160" y="4581128"/>
            <a:ext cx="2160000" cy="1440000"/>
          </a:xfrm>
          <a:prstGeom prst="rect">
            <a:avLst/>
          </a:prstGeom>
          <a:noFill/>
        </p:spPr>
      </p:pic>
      <p:pic>
        <p:nvPicPr>
          <p:cNvPr id="20" name="_x189903544" descr="EMB00000778ad7e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971600" y="4581288"/>
            <a:ext cx="2160001" cy="1440000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1115616" y="5013176"/>
            <a:ext cx="1872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 smtClean="0">
                <a:solidFill>
                  <a:schemeClr val="bg1"/>
                </a:solidFill>
              </a:rPr>
              <a:t>우클릭</a:t>
            </a:r>
            <a:r>
              <a:rPr lang="ko-KR" altLang="en-US" sz="1100" dirty="0" smtClean="0">
                <a:solidFill>
                  <a:schemeClr val="bg1"/>
                </a:solidFill>
              </a:rPr>
              <a:t> </a:t>
            </a:r>
            <a:r>
              <a:rPr lang="ko-KR" altLang="en-US" sz="1100" dirty="0" err="1" smtClean="0">
                <a:solidFill>
                  <a:schemeClr val="bg1"/>
                </a:solidFill>
              </a:rPr>
              <a:t>그림바꾸기로</a:t>
            </a:r>
            <a:r>
              <a:rPr lang="ko-KR" altLang="en-US" sz="1100" dirty="0" smtClean="0">
                <a:solidFill>
                  <a:schemeClr val="bg1"/>
                </a:solidFill>
              </a:rPr>
              <a:t> 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 err="1" smtClean="0">
                <a:solidFill>
                  <a:schemeClr val="bg1"/>
                </a:solidFill>
              </a:rPr>
              <a:t>그림바꿔주세요</a:t>
            </a:r>
            <a:r>
              <a:rPr lang="ko-KR" altLang="en-US" sz="1100" dirty="0" smtClean="0">
                <a:solidFill>
                  <a:schemeClr val="bg1"/>
                </a:solidFill>
              </a:rPr>
              <a:t> 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707904" y="5013176"/>
            <a:ext cx="1872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 smtClean="0">
                <a:solidFill>
                  <a:schemeClr val="bg1"/>
                </a:solidFill>
              </a:rPr>
              <a:t>우클릭</a:t>
            </a:r>
            <a:r>
              <a:rPr lang="ko-KR" altLang="en-US" sz="1100" dirty="0" smtClean="0">
                <a:solidFill>
                  <a:schemeClr val="bg1"/>
                </a:solidFill>
              </a:rPr>
              <a:t> </a:t>
            </a:r>
            <a:r>
              <a:rPr lang="ko-KR" altLang="en-US" sz="1100" dirty="0" err="1" smtClean="0">
                <a:solidFill>
                  <a:schemeClr val="bg1"/>
                </a:solidFill>
              </a:rPr>
              <a:t>그림바꾸기로</a:t>
            </a:r>
            <a:r>
              <a:rPr lang="ko-KR" altLang="en-US" sz="1100" dirty="0" smtClean="0">
                <a:solidFill>
                  <a:schemeClr val="bg1"/>
                </a:solidFill>
              </a:rPr>
              <a:t> 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 err="1" smtClean="0">
                <a:solidFill>
                  <a:schemeClr val="bg1"/>
                </a:solidFill>
              </a:rPr>
              <a:t>그림바꿔주세요</a:t>
            </a:r>
            <a:r>
              <a:rPr lang="ko-KR" altLang="en-US" sz="1100" dirty="0" smtClean="0">
                <a:solidFill>
                  <a:schemeClr val="bg1"/>
                </a:solidFill>
              </a:rPr>
              <a:t> 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228184" y="5013176"/>
            <a:ext cx="1872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 smtClean="0">
                <a:solidFill>
                  <a:schemeClr val="bg1"/>
                </a:solidFill>
              </a:rPr>
              <a:t>우클릭</a:t>
            </a:r>
            <a:r>
              <a:rPr lang="ko-KR" altLang="en-US" sz="1100" dirty="0" smtClean="0">
                <a:solidFill>
                  <a:schemeClr val="bg1"/>
                </a:solidFill>
              </a:rPr>
              <a:t> </a:t>
            </a:r>
            <a:r>
              <a:rPr lang="ko-KR" altLang="en-US" sz="1100" dirty="0" err="1" smtClean="0">
                <a:solidFill>
                  <a:schemeClr val="bg1"/>
                </a:solidFill>
              </a:rPr>
              <a:t>그림바꾸기로</a:t>
            </a:r>
            <a:r>
              <a:rPr lang="ko-KR" altLang="en-US" sz="1100" dirty="0" smtClean="0">
                <a:solidFill>
                  <a:schemeClr val="bg1"/>
                </a:solidFill>
              </a:rPr>
              <a:t> </a:t>
            </a:r>
            <a:endParaRPr lang="en-US" altLang="ko-KR" sz="1100" dirty="0" smtClean="0">
              <a:solidFill>
                <a:schemeClr val="bg1"/>
              </a:solidFill>
            </a:endParaRPr>
          </a:p>
          <a:p>
            <a:pPr algn="ctr"/>
            <a:r>
              <a:rPr lang="ko-KR" altLang="en-US" sz="1100" dirty="0" err="1" smtClean="0">
                <a:solidFill>
                  <a:schemeClr val="bg1"/>
                </a:solidFill>
              </a:rPr>
              <a:t>그림바꿔주세요</a:t>
            </a:r>
            <a:r>
              <a:rPr lang="ko-KR" altLang="en-US" sz="1100" dirty="0" smtClean="0">
                <a:solidFill>
                  <a:schemeClr val="bg1"/>
                </a:solidFill>
              </a:rPr>
              <a:t> 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71600" y="2062589"/>
            <a:ext cx="7128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spc="-150" dirty="0" smtClean="0">
                <a:latin typeface="+mn-ea"/>
              </a:rPr>
              <a:t>상충하는 색상을 사용하지 않으며</a:t>
            </a:r>
            <a:r>
              <a:rPr lang="en-US" altLang="ko-KR" sz="1400" b="1" spc="-150" dirty="0" smtClean="0">
                <a:latin typeface="+mn-ea"/>
              </a:rPr>
              <a:t>, </a:t>
            </a:r>
            <a:r>
              <a:rPr lang="ko-KR" altLang="en-US" sz="1400" b="1" spc="-150" dirty="0" smtClean="0">
                <a:latin typeface="+mn-ea"/>
              </a:rPr>
              <a:t>명확한 광원을 가지고 있으며 어두운 배경에서 더 잘 나타난다</a:t>
            </a:r>
            <a:r>
              <a:rPr lang="en-US" altLang="ko-KR" sz="1400" b="1" spc="-150" dirty="0" smtClean="0">
                <a:latin typeface="+mn-ea"/>
              </a:rPr>
              <a:t>.</a:t>
            </a:r>
          </a:p>
          <a:p>
            <a:pPr algn="ctr"/>
            <a:r>
              <a:rPr lang="ko-KR" altLang="en-US" sz="1400" b="1" spc="-150" dirty="0" smtClean="0">
                <a:latin typeface="+mn-ea"/>
              </a:rPr>
              <a:t>어두운 </a:t>
            </a:r>
            <a:r>
              <a:rPr lang="en-US" altLang="ko-KR" sz="1400" b="1" spc="-150" dirty="0" smtClean="0">
                <a:latin typeface="+mn-ea"/>
              </a:rPr>
              <a:t>UI</a:t>
            </a:r>
            <a:r>
              <a:rPr lang="ko-KR" altLang="en-US" sz="1400" b="1" spc="-150" dirty="0" smtClean="0">
                <a:latin typeface="+mn-ea"/>
              </a:rPr>
              <a:t>의 </a:t>
            </a:r>
            <a:r>
              <a:rPr lang="ko-KR" altLang="en-US" sz="1400" b="1" spc="-150" dirty="0" err="1" smtClean="0">
                <a:latin typeface="+mn-ea"/>
              </a:rPr>
              <a:t>접근성을</a:t>
            </a:r>
            <a:r>
              <a:rPr lang="ko-KR" altLang="en-US" sz="1400" b="1" spc="-150" dirty="0" smtClean="0">
                <a:latin typeface="+mn-ea"/>
              </a:rPr>
              <a:t> 높이며 인기</a:t>
            </a:r>
            <a:endParaRPr lang="ko-KR" altLang="en-US" spc="-15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1600" y="4575479"/>
            <a:ext cx="2160001" cy="14456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89827" y="4575479"/>
            <a:ext cx="2162293" cy="144564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9"/>
          <a:srcRect r="1031"/>
          <a:stretch/>
        </p:blipFill>
        <p:spPr>
          <a:xfrm>
            <a:off x="6010346" y="4575479"/>
            <a:ext cx="2161814" cy="148680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995936" y="311319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HY헤드라인M" pitchFamily="18" charset="-127"/>
                <a:ea typeface="HY헤드라인M" pitchFamily="18" charset="-127"/>
              </a:rPr>
              <a:t>1-5</a:t>
            </a:r>
            <a:endParaRPr lang="ko-KR" altLang="en-US" sz="2400" dirty="0">
              <a:solidFill>
                <a:schemeClr val="bg1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164288" y="6546830"/>
            <a:ext cx="17281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bg1">
                    <a:lumMod val="75000"/>
                  </a:schemeClr>
                </a:solidFill>
              </a:rPr>
              <a:t>DOMFAM</a:t>
            </a:r>
            <a:endParaRPr lang="ko-KR" altLang="en-US" sz="16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724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1383</TotalTime>
  <Words>785</Words>
  <Application>Microsoft Office PowerPoint</Application>
  <PresentationFormat>화면 슬라이드 쇼(4:3)</PresentationFormat>
  <Paragraphs>259</Paragraphs>
  <Slides>22</Slides>
  <Notes>22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6" baseType="lpstr"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LG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lee hyuk</cp:lastModifiedBy>
  <cp:revision>49</cp:revision>
  <dcterms:created xsi:type="dcterms:W3CDTF">2016-11-03T20:47:04Z</dcterms:created>
  <dcterms:modified xsi:type="dcterms:W3CDTF">2019-07-21T00:53:55Z</dcterms:modified>
</cp:coreProperties>
</file>